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3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77" r:id="rId9"/>
    <p:sldId id="278" r:id="rId10"/>
    <p:sldId id="263" r:id="rId11"/>
    <p:sldId id="264" r:id="rId12"/>
    <p:sldId id="267" r:id="rId13"/>
    <p:sldId id="265" r:id="rId14"/>
    <p:sldId id="266" r:id="rId15"/>
    <p:sldId id="282" r:id="rId16"/>
    <p:sldId id="269" r:id="rId17"/>
    <p:sldId id="270" r:id="rId18"/>
    <p:sldId id="283" r:id="rId19"/>
    <p:sldId id="279" r:id="rId20"/>
    <p:sldId id="281" r:id="rId21"/>
    <p:sldId id="280" r:id="rId22"/>
    <p:sldId id="271" r:id="rId23"/>
    <p:sldId id="272" r:id="rId24"/>
    <p:sldId id="274" r:id="rId25"/>
    <p:sldId id="275" r:id="rId26"/>
    <p:sldId id="286" r:id="rId27"/>
    <p:sldId id="273" r:id="rId28"/>
    <p:sldId id="287" r:id="rId29"/>
    <p:sldId id="276" r:id="rId30"/>
    <p:sldId id="285" r:id="rId31"/>
    <p:sldId id="284" r:id="rId32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989" autoAdjust="0"/>
    <p:restoredTop sz="76330" autoAdjust="0"/>
  </p:normalViewPr>
  <p:slideViewPr>
    <p:cSldViewPr>
      <p:cViewPr>
        <p:scale>
          <a:sx n="80" d="100"/>
          <a:sy n="80" d="100"/>
        </p:scale>
        <p:origin x="-1872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C238408C-6839-46EE-8131-EDA75C487F2E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 at: http://msdn2.microsoft.com/en-us/library/ms164309.aspx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CreatItem</a:t>
            </a:r>
            <a:r>
              <a:rPr lang="en-US" dirty="0" smtClean="0"/>
              <a:t> creates</a:t>
            </a:r>
            <a:r>
              <a:rPr lang="en-US" baseline="0" dirty="0" smtClean="0"/>
              <a:t> the item at the time the task is executed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Metadata</a:t>
            </a:r>
            <a:r>
              <a:rPr lang="en-US" baseline="0" dirty="0" smtClean="0"/>
              <a:t> ref at: </a:t>
            </a:r>
            <a:r>
              <a:rPr lang="en-US" dirty="0" smtClean="0"/>
              <a:t>http://msdn2.microsoft.com/en-us/library/ms164313.aspx</a:t>
            </a:r>
          </a:p>
          <a:p>
            <a:r>
              <a:rPr lang="en-US" dirty="0" smtClean="0"/>
              <a:t>Metadata</a:t>
            </a:r>
            <a:r>
              <a:rPr lang="en-US" baseline="0" dirty="0" smtClean="0"/>
              <a:t> can be combined with other metadata &amp; properties</a:t>
            </a:r>
          </a:p>
          <a:p>
            <a:r>
              <a:rPr lang="en-US" baseline="0" dirty="0" smtClean="0"/>
              <a:t>You can define your own metadata when you declare the item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Metadata</a:t>
            </a:r>
            <a:r>
              <a:rPr lang="en-US" baseline="0" dirty="0" smtClean="0"/>
              <a:t> ref at: </a:t>
            </a:r>
            <a:r>
              <a:rPr lang="en-US" dirty="0" smtClean="0"/>
              <a:t>http://msdn2.microsoft.com/en-us/library/ms164313.aspx</a:t>
            </a:r>
          </a:p>
          <a:p>
            <a:r>
              <a:rPr lang="en-US" dirty="0" smtClean="0"/>
              <a:t>Metadata</a:t>
            </a:r>
            <a:r>
              <a:rPr lang="en-US" baseline="0" dirty="0" smtClean="0"/>
              <a:t> can be combined with other metadata &amp; properties</a:t>
            </a:r>
          </a:p>
          <a:p>
            <a:r>
              <a:rPr lang="en-US" baseline="0" dirty="0" smtClean="0"/>
              <a:t>You can define your own metadata when you declare the item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Task batching</a:t>
            </a:r>
          </a:p>
          <a:p>
            <a:r>
              <a:rPr lang="en-US" baseline="0" dirty="0" smtClean="0"/>
              <a:t>    For each batch the task is invoked once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Target batching</a:t>
            </a:r>
          </a:p>
          <a:p>
            <a:r>
              <a:rPr lang="en-US" baseline="0" dirty="0" smtClean="0"/>
              <a:t>    For each batch the target is invoked once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Behavior = Targets &amp; Tasks</a:t>
            </a:r>
          </a:p>
          <a:p>
            <a:r>
              <a:rPr lang="en-US" dirty="0" smtClean="0"/>
              <a:t>Data = Properties &amp;</a:t>
            </a:r>
            <a:r>
              <a:rPr lang="en-US" baseline="0" dirty="0" smtClean="0"/>
              <a:t> Items</a:t>
            </a:r>
          </a:p>
          <a:p>
            <a:endParaRPr lang="en-US" baseline="0" dirty="0" smtClean="0"/>
          </a:p>
          <a:p>
            <a:r>
              <a:rPr lang="en-US" dirty="0" err="1" smtClean="0"/>
              <a:t>csproj</a:t>
            </a:r>
            <a:r>
              <a:rPr lang="en-US" dirty="0" smtClean="0"/>
              <a:t> = contains all the properties &amp; items to build</a:t>
            </a:r>
          </a:p>
          <a:p>
            <a:r>
              <a:rPr lang="en-US" dirty="0" err="1" smtClean="0"/>
              <a:t>Microsoft.csharp.targets</a:t>
            </a:r>
            <a:r>
              <a:rPr lang="en-US" baseline="0" dirty="0" smtClean="0"/>
              <a:t> = contains the actual invocation of the csc.exe executable</a:t>
            </a:r>
          </a:p>
          <a:p>
            <a:r>
              <a:rPr lang="en-US" baseline="0" dirty="0" err="1" smtClean="0"/>
              <a:t>Microsoft.common.targets</a:t>
            </a:r>
            <a:r>
              <a:rPr lang="en-US" baseline="0" dirty="0" smtClean="0"/>
              <a:t> = contains all the steps required to build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Imported targets should never modify</a:t>
            </a:r>
            <a:r>
              <a:rPr lang="en-US" baseline="0" dirty="0" smtClean="0"/>
              <a:t> target dependencies of importing file, this would break the rule (1)</a:t>
            </a:r>
          </a:p>
          <a:p>
            <a:r>
              <a:rPr lang="en-US" baseline="0" dirty="0" smtClean="0"/>
              <a:t>	This is also confusing because you begin to lose track of your target dependency graph.</a:t>
            </a:r>
          </a:p>
          <a:p>
            <a:r>
              <a:rPr lang="en-US" baseline="0" dirty="0" smtClean="0"/>
              <a:t>	You should always inject the dependent targets into your target execution </a:t>
            </a:r>
          </a:p>
          <a:p>
            <a:r>
              <a:rPr lang="en-US" baseline="0" dirty="0" smtClean="0"/>
              <a:t>	For example:</a:t>
            </a:r>
          </a:p>
          <a:p>
            <a:r>
              <a:rPr lang="en-US" baseline="0" dirty="0" smtClean="0"/>
              <a:t>		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&lt;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PropertyGroup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</a:t>
            </a:r>
          </a:p>
          <a:p>
            <a:pPr lvl="4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&lt;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BuildDependsOn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</a:t>
            </a:r>
          </a:p>
          <a:p>
            <a:pPr lvl="4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Clean;</a:t>
            </a:r>
          </a:p>
          <a:p>
            <a:pPr lvl="4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CoreBuild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lvl="4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UnitTest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lvl="4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&lt;/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BuildDependsOn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</a:t>
            </a:r>
          </a:p>
          <a:p>
            <a:pPr lvl="4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&lt;/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PropertyGroup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Microsoft.Build.Utilities.Task</a:t>
            </a:r>
            <a:endParaRPr lang="en-US" dirty="0" smtClean="0"/>
          </a:p>
          <a:p>
            <a:r>
              <a:rPr lang="en-US" baseline="0" dirty="0" smtClean="0"/>
              <a:t>    </a:t>
            </a:r>
            <a:r>
              <a:rPr lang="en-US" dirty="0" smtClean="0"/>
              <a:t>Takes</a:t>
            </a:r>
            <a:r>
              <a:rPr lang="en-US" baseline="0" dirty="0" smtClean="0"/>
              <a:t> care of everything but the Execute() method</a:t>
            </a:r>
          </a:p>
          <a:p>
            <a:endParaRPr lang="en-US" baseline="0" dirty="0" smtClean="0"/>
          </a:p>
          <a:p>
            <a:r>
              <a:rPr lang="en-US" dirty="0" err="1" smtClean="0"/>
              <a:t>Microsoft.Build.Utilities.ToolTask</a:t>
            </a:r>
            <a:endParaRPr lang="en-US" dirty="0" smtClean="0"/>
          </a:p>
          <a:p>
            <a:r>
              <a:rPr lang="en-US" baseline="0" dirty="0" smtClean="0"/>
              <a:t>    </a:t>
            </a:r>
            <a:r>
              <a:rPr lang="en-US" dirty="0" smtClean="0"/>
              <a:t>Used for tasks that simply wrap up a executable</a:t>
            </a:r>
            <a:r>
              <a:rPr lang="en-US" baseline="0" dirty="0" smtClean="0"/>
              <a:t> file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public properties</a:t>
            </a:r>
            <a:r>
              <a:rPr lang="en-US" baseline="0" dirty="0" smtClean="0"/>
              <a:t> w/set are inputs</a:t>
            </a:r>
            <a:endParaRPr lang="en-US" dirty="0" smtClean="0"/>
          </a:p>
          <a:p>
            <a:r>
              <a:rPr lang="en-US" dirty="0" smtClean="0"/>
              <a:t>If Required</a:t>
            </a:r>
            <a:r>
              <a:rPr lang="en-US" baseline="0" dirty="0" smtClean="0"/>
              <a:t> attribute is present then it is guaranteed to be set before Execute is called</a:t>
            </a:r>
          </a:p>
          <a:p>
            <a:r>
              <a:rPr lang="en-US" baseline="0" dirty="0" smtClean="0"/>
              <a:t>Outputs must explicitly be declared with the Output attribute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(2)</a:t>
            </a:r>
            <a:r>
              <a:rPr lang="en-US" baseline="0" dirty="0" smtClean="0"/>
              <a:t> You can call </a:t>
            </a:r>
            <a:r>
              <a:rPr lang="en-US" baseline="0" dirty="0" err="1" smtClean="0"/>
              <a:t>Thread.Sleep</a:t>
            </a:r>
            <a:r>
              <a:rPr lang="en-US" baseline="0" dirty="0" smtClean="0"/>
              <a:t> at the beginning of the Execute method, start the build &amp; quickly attach VS to the msbuild.exe process</a:t>
            </a:r>
          </a:p>
          <a:p>
            <a:r>
              <a:rPr lang="en-US" baseline="0" dirty="0" smtClean="0"/>
              <a:t>(3)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Versions of VS prior to 2005 the build system was a black</a:t>
            </a:r>
            <a:r>
              <a:rPr lang="en-US" baseline="0" dirty="0" smtClean="0"/>
              <a:t> box</a:t>
            </a:r>
            <a:endParaRPr lang="en-US" dirty="0" smtClean="0"/>
          </a:p>
          <a:p>
            <a:r>
              <a:rPr lang="en-US" dirty="0" smtClean="0"/>
              <a:t>Since</a:t>
            </a:r>
            <a:r>
              <a:rPr lang="en-US" baseline="0" dirty="0" smtClean="0"/>
              <a:t> MSBuild is deployed with the .NET framework you don’t need to have VS installed to build managed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Sample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MSBuilld</a:t>
            </a:r>
            <a:r>
              <a:rPr lang="en-US" baseline="0" dirty="0" smtClean="0"/>
              <a:t> file</a:t>
            </a:r>
          </a:p>
          <a:p>
            <a:endParaRPr lang="en-US" dirty="0" smtClean="0"/>
          </a:p>
          <a:p>
            <a:r>
              <a:rPr lang="en-US" dirty="0" smtClean="0"/>
              <a:t>4 Basic</a:t>
            </a:r>
            <a:r>
              <a:rPr lang="en-US" baseline="0" dirty="0" smtClean="0"/>
              <a:t> elements in MSBuild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Properties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Key/Value pairs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Items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Targeted to reference files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Contains metadata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Tasks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Smallest unit of execution in MSBuild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Attributes with values are MSBuild input properties</a:t>
            </a:r>
          </a:p>
          <a:p>
            <a:pPr lvl="2">
              <a:buFont typeface="Arial" pitchFamily="34" charset="0"/>
              <a:buChar char="•"/>
            </a:pPr>
            <a:r>
              <a:rPr lang="en-US" baseline="0" dirty="0" smtClean="0"/>
              <a:t>.NET Property that has a public set operation</a:t>
            </a:r>
          </a:p>
          <a:p>
            <a:pPr lvl="2">
              <a:buFont typeface="Arial" pitchFamily="34" charset="0"/>
              <a:buChar char="•"/>
            </a:pPr>
            <a:r>
              <a:rPr lang="en-US" baseline="0" dirty="0" smtClean="0"/>
              <a:t>Required input parameters must be provided a value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Outputs must be explicitly declared</a:t>
            </a:r>
          </a:p>
          <a:p>
            <a:pPr lvl="2">
              <a:buFont typeface="Arial" pitchFamily="34" charset="0"/>
              <a:buChar char="•"/>
            </a:pPr>
            <a:r>
              <a:rPr lang="en-US" baseline="0" dirty="0" smtClean="0"/>
              <a:t>.NET Property that has a public get operation &amp; an </a:t>
            </a:r>
            <a:r>
              <a:rPr lang="en-US" i="1" baseline="0" dirty="0" err="1" smtClean="0">
                <a:solidFill>
                  <a:srgbClr val="92D050"/>
                </a:solidFill>
              </a:rPr>
              <a:t>Microsoft.Build.Framework.Output</a:t>
            </a:r>
            <a:r>
              <a:rPr lang="en-US" baseline="0" dirty="0" smtClean="0"/>
              <a:t> attribute</a:t>
            </a:r>
          </a:p>
          <a:p>
            <a:pPr lvl="1"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Targets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Ordered collection of tasks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Targets are only executed once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invoke MSBuild you can open VS 2005/2008</a:t>
            </a:r>
            <a:r>
              <a:rPr lang="en-US" baseline="0" dirty="0" smtClean="0"/>
              <a:t> command prompt and msbuild.exe is in the path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 are all the tasks</a:t>
            </a:r>
            <a:r>
              <a:rPr lang="en-US" baseline="0" dirty="0" smtClean="0"/>
              <a:t> that are shipped with MSBuild by default</a:t>
            </a:r>
          </a:p>
          <a:p>
            <a:r>
              <a:rPr lang="en-US" baseline="0" dirty="0" smtClean="0"/>
              <a:t>These are declared in the </a:t>
            </a:r>
            <a:r>
              <a:rPr lang="en-US" baseline="0" dirty="0" err="1" smtClean="0"/>
              <a:t>Micorsoft.Common.tasks</a:t>
            </a:r>
            <a:r>
              <a:rPr lang="en-US" baseline="0" dirty="0" smtClean="0"/>
              <a:t> file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MSBuild</a:t>
            </a:r>
            <a:r>
              <a:rPr lang="en-US" baseline="0" dirty="0" smtClean="0"/>
              <a:t> Intellisense is driven by the XSD file </a:t>
            </a:r>
            <a:r>
              <a:rPr lang="en-US" i="1" baseline="0" dirty="0" smtClean="0">
                <a:solidFill>
                  <a:srgbClr val="92D050"/>
                </a:solidFill>
              </a:rPr>
              <a:t>%Program Files%\Microsoft Visual Studio 8\Xml\Schemas\1033\</a:t>
            </a:r>
            <a:r>
              <a:rPr lang="en-US" i="1" baseline="0" dirty="0" err="1" smtClean="0">
                <a:solidFill>
                  <a:srgbClr val="92D050"/>
                </a:solidFill>
              </a:rPr>
              <a:t>Microsoft.Build.xsd</a:t>
            </a:r>
            <a:endParaRPr lang="en-US" i="1" baseline="0" dirty="0" smtClean="0">
              <a:solidFill>
                <a:srgbClr val="92D050"/>
              </a:solidFill>
            </a:endParaRPr>
          </a:p>
          <a:p>
            <a:endParaRPr lang="en-US" i="1" dirty="0">
              <a:solidFill>
                <a:srgbClr val="92D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Legacy build event</a:t>
            </a:r>
          </a:p>
          <a:p>
            <a:r>
              <a:rPr lang="en-US" dirty="0" smtClean="0"/>
              <a:t>    This is the Pre/Post </a:t>
            </a:r>
            <a:r>
              <a:rPr lang="en-US" dirty="0" err="1" smtClean="0"/>
              <a:t>BuildEvent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Overriding predefined targets</a:t>
            </a:r>
          </a:p>
          <a:p>
            <a:r>
              <a:rPr lang="en-US" baseline="0" dirty="0" smtClean="0"/>
              <a:t>    </a:t>
            </a:r>
            <a:r>
              <a:rPr lang="en-US" baseline="0" dirty="0" err="1" smtClean="0"/>
              <a:t>ie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BeforeBuild</a:t>
            </a:r>
            <a:r>
              <a:rPr lang="en-US" baseline="0" dirty="0" smtClean="0"/>
              <a:t>/</a:t>
            </a:r>
            <a:r>
              <a:rPr lang="en-US" baseline="0" dirty="0" err="1" smtClean="0"/>
              <a:t>AfterBuild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Extending target dependencies</a:t>
            </a:r>
          </a:p>
          <a:p>
            <a:r>
              <a:rPr lang="en-US" baseline="0" dirty="0" smtClean="0"/>
              <a:t>    </a:t>
            </a:r>
            <a:r>
              <a:rPr lang="en-US" baseline="0" dirty="0" err="1" smtClean="0"/>
              <a:t>ie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BuildDependsOn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1" dirty="0" err="1" smtClean="0">
                <a:solidFill>
                  <a:srgbClr val="92D050"/>
                </a:solidFill>
              </a:rPr>
              <a:t>BuildDependsOn</a:t>
            </a:r>
            <a:r>
              <a:rPr lang="en-US" baseline="0" dirty="0" smtClean="0"/>
              <a:t> property is declared &amp; used in the </a:t>
            </a:r>
            <a:r>
              <a:rPr lang="en-US" i="1" baseline="0" dirty="0" err="1" smtClean="0">
                <a:solidFill>
                  <a:srgbClr val="92D050"/>
                </a:solidFill>
              </a:rPr>
              <a:t>Microsoft.Common.targets</a:t>
            </a:r>
            <a:r>
              <a:rPr lang="en-US" baseline="0" dirty="0" smtClean="0"/>
              <a:t> file.</a:t>
            </a:r>
          </a:p>
          <a:p>
            <a:r>
              <a:rPr lang="en-US" baseline="0" dirty="0" smtClean="0"/>
              <a:t>Overriding the </a:t>
            </a:r>
            <a:r>
              <a:rPr lang="en-US" i="1" baseline="0" dirty="0" err="1" smtClean="0">
                <a:solidFill>
                  <a:srgbClr val="92D050"/>
                </a:solidFill>
              </a:rPr>
              <a:t>BuildDependsOn</a:t>
            </a:r>
            <a:r>
              <a:rPr lang="en-US" baseline="0" dirty="0" smtClean="0"/>
              <a:t> property must be after the Import statement otherwise it gets overwritten</a:t>
            </a:r>
          </a:p>
          <a:p>
            <a:r>
              <a:rPr lang="en-US" baseline="0" dirty="0" smtClean="0"/>
              <a:t>For a list of all the pre-defined </a:t>
            </a:r>
            <a:r>
              <a:rPr lang="en-US" i="1" baseline="0" dirty="0" err="1" smtClean="0">
                <a:solidFill>
                  <a:srgbClr val="92D050"/>
                </a:solidFill>
              </a:rPr>
              <a:t>XDependsOn</a:t>
            </a:r>
            <a:r>
              <a:rPr lang="en-US" baseline="0" dirty="0" smtClean="0"/>
              <a:t> properties see http://blogs.msdn.com/msbuild/archive/2006/02/10/528822.aspx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743653DA-8BF4-4869-96FE-9BCF43372D46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>
              <a:defRPr sz="380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129108-AC8D-4212-9283-60D9E99BF07A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buNone/>
              <a:defRPr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>
              <a:buNone/>
              <a:defRPr sz="20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DED3D3-6235-4F4C-B439-DF277FB555A7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5F1E3E-4B2F-4895-B65E-28B2E64F39F6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085435-8225-4333-BFFA-0096413F0D76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83C494-2A87-468C-A21B-CB14FB9ABB00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180FA0-5B31-4864-A2BB-719EA5A679C6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CC0C8-36B8-442A-833D-B6AACE86BB77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>
              <a:buNone/>
              <a:defRPr sz="3200"/>
            </a:lvl1pPr>
            <a:extLst/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E20EC5-AC53-4169-941E-EDF10CD23748}" type="datetimeFigureOut">
              <a:rPr lang="en-US" smtClean="0"/>
              <a:pPr/>
              <a:t>1/17/2008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1/17/2008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dodream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ayed.hashimi@gmail.co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sdn2.microsoft.com/en-us/library/ms164309.asp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msdnmag/issues/07/03/WixTricks/" TargetMode="External"/><Relationship Id="rId2" Type="http://schemas.openxmlformats.org/officeDocument/2006/relationships/hyperlink" Target="http://msdn.microsoft.com/msdnmag/issues/06/06/InsideMSBuild/default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dn2.microsoft.com/en-us/library/0k6kkbsd.aspx" TargetMode="External"/><Relationship Id="rId5" Type="http://schemas.openxmlformats.org/officeDocument/2006/relationships/hyperlink" Target="http://forums.microsoft.com/msdn/showforum.aspx?forumid=27&amp;siteid=1" TargetMode="External"/><Relationship Id="rId4" Type="http://schemas.openxmlformats.org/officeDocument/2006/relationships/hyperlink" Target="http://www.sedodream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sdn2.microsoft.com/en-us/library/7z253716.asp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msbuild/archive/2005/11/23/496396.asp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blogs.msdn.com/msbuild/archive/2006/02/10/528822.asp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smtClean="0"/>
              <a:t>MSBuild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990600"/>
          </a:xfrm>
        </p:spPr>
        <p:txBody>
          <a:bodyPr/>
          <a:lstStyle>
            <a:extLst/>
          </a:lstStyle>
          <a:p>
            <a:r>
              <a:rPr lang="en-US" dirty="0" smtClean="0"/>
              <a:t>Sayed Ibrahim Hashimi – Jan 2008</a:t>
            </a:r>
          </a:p>
          <a:p>
            <a:r>
              <a:rPr lang="en-US" dirty="0" smtClean="0">
                <a:hlinkClick r:id="rId3"/>
              </a:rPr>
              <a:t>www.sedodream.com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sayed.hashimi@gmail.com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Customization - sample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/>
              <a:t>&lt;Project </a:t>
            </a:r>
            <a:r>
              <a:rPr lang="en-US" sz="1800" dirty="0" err="1" smtClean="0"/>
              <a:t>DefaultTargets</a:t>
            </a:r>
            <a:r>
              <a:rPr lang="en-US" sz="1800" dirty="0" smtClean="0"/>
              <a:t>="Build" </a:t>
            </a:r>
            <a:r>
              <a:rPr lang="en-US" sz="1800" dirty="0" err="1" smtClean="0"/>
              <a:t>xmlns</a:t>
            </a:r>
            <a:r>
              <a:rPr lang="en-US" sz="1800" dirty="0" smtClean="0"/>
              <a:t>="http://schemas.microsoft.com/developer/msbuild/2003" </a:t>
            </a:r>
            <a:r>
              <a:rPr lang="en-US" sz="1800" dirty="0" err="1" smtClean="0"/>
              <a:t>ToolsVersion</a:t>
            </a:r>
            <a:r>
              <a:rPr lang="en-US" sz="1800" dirty="0" smtClean="0"/>
              <a:t>="3.5"&gt;</a:t>
            </a:r>
          </a:p>
          <a:p>
            <a:pPr>
              <a:buNone/>
            </a:pPr>
            <a:r>
              <a:rPr lang="en-US" sz="1800" dirty="0" smtClean="0"/>
              <a:t>...  </a:t>
            </a:r>
          </a:p>
          <a:p>
            <a:pPr>
              <a:buNone/>
            </a:pPr>
            <a:r>
              <a:rPr lang="en-US" sz="1800" dirty="0" smtClean="0"/>
              <a:t>  &lt;Target Name="</a:t>
            </a:r>
            <a:r>
              <a:rPr lang="en-US" sz="1800" dirty="0" err="1" smtClean="0"/>
              <a:t>AfterBuild</a:t>
            </a:r>
            <a:r>
              <a:rPr lang="en-US" sz="1800" dirty="0" smtClean="0"/>
              <a:t>"&gt;</a:t>
            </a:r>
          </a:p>
          <a:p>
            <a:pPr>
              <a:buNone/>
            </a:pPr>
            <a:r>
              <a:rPr lang="en-US" sz="1800" dirty="0" smtClean="0"/>
              <a:t>    &lt;Message Text="Build has completed!" /&gt;</a:t>
            </a:r>
          </a:p>
          <a:p>
            <a:pPr>
              <a:buNone/>
            </a:pPr>
            <a:r>
              <a:rPr lang="en-US" sz="1800" dirty="0" smtClean="0"/>
              <a:t>  &lt;/Target&gt;</a:t>
            </a:r>
          </a:p>
          <a:p>
            <a:pPr>
              <a:buNone/>
            </a:pPr>
            <a:r>
              <a:rPr lang="en-US" sz="1800" dirty="0" smtClean="0"/>
              <a:t>  &lt;</a:t>
            </a:r>
            <a:r>
              <a:rPr lang="en-US" sz="1800" dirty="0" err="1" smtClean="0"/>
              <a:t>PropertyGroup</a:t>
            </a:r>
            <a:r>
              <a:rPr lang="en-US" sz="1800" dirty="0" smtClean="0"/>
              <a:t>&gt;</a:t>
            </a:r>
          </a:p>
          <a:p>
            <a:pPr>
              <a:buNone/>
            </a:pPr>
            <a:r>
              <a:rPr lang="en-US" sz="1800" dirty="0" smtClean="0"/>
              <a:t>    &lt;</a:t>
            </a:r>
            <a:r>
              <a:rPr lang="en-US" sz="1800" dirty="0" err="1" smtClean="0"/>
              <a:t>PostBuildEvent</a:t>
            </a:r>
            <a:r>
              <a:rPr lang="en-US" sz="1800" dirty="0" smtClean="0"/>
              <a:t>&gt;echo 'build finished'&lt;/</a:t>
            </a:r>
            <a:r>
              <a:rPr lang="en-US" sz="1800" dirty="0" err="1" smtClean="0"/>
              <a:t>PostBuildEvent</a:t>
            </a:r>
            <a:r>
              <a:rPr lang="en-US" sz="1800" dirty="0" smtClean="0"/>
              <a:t>&gt;</a:t>
            </a:r>
          </a:p>
          <a:p>
            <a:pPr>
              <a:buNone/>
            </a:pPr>
            <a:r>
              <a:rPr lang="en-US" sz="1800" dirty="0" smtClean="0"/>
              <a:t>  &lt;/</a:t>
            </a:r>
            <a:r>
              <a:rPr lang="en-US" sz="1800" dirty="0" err="1" smtClean="0"/>
              <a:t>PropertyGroup</a:t>
            </a:r>
            <a:r>
              <a:rPr lang="en-US" sz="1800" dirty="0" smtClean="0"/>
              <a:t>&gt;</a:t>
            </a:r>
          </a:p>
          <a:p>
            <a:pPr>
              <a:buNone/>
            </a:pPr>
            <a:r>
              <a:rPr lang="en-US" sz="1800" dirty="0" smtClean="0"/>
              <a:t>&lt;/Project&gt;</a:t>
            </a:r>
          </a:p>
        </p:txBody>
      </p:sp>
      <p:pic>
        <p:nvPicPr>
          <p:cNvPr id="1026" name="Picture 2" descr="C:\Data\Ibrahim\MSBuild\MyPresentations\JaxDUG_0108\images\img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981200"/>
            <a:ext cx="6237288" cy="4672351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2590800" y="4038600"/>
            <a:ext cx="16764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743200" y="4419600"/>
            <a:ext cx="19050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Customization – Sample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Target Dependency Injection</a:t>
            </a:r>
          </a:p>
          <a:p>
            <a:pPr>
              <a:buNone/>
            </a:pPr>
            <a:r>
              <a:rPr lang="en-US" dirty="0" smtClean="0"/>
              <a:t>Add to build dependency list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&lt;Project </a:t>
            </a:r>
            <a:r>
              <a:rPr lang="en-US" dirty="0" err="1" smtClean="0">
                <a:latin typeface="Consolas" pitchFamily="49" charset="0"/>
              </a:rPr>
              <a:t>DefaultTargets</a:t>
            </a:r>
            <a:r>
              <a:rPr lang="en-US" dirty="0" smtClean="0">
                <a:latin typeface="Consolas" pitchFamily="49" charset="0"/>
              </a:rPr>
              <a:t>="Build" </a:t>
            </a:r>
            <a:r>
              <a:rPr lang="en-US" dirty="0" err="1" smtClean="0">
                <a:latin typeface="Consolas" pitchFamily="49" charset="0"/>
              </a:rPr>
              <a:t>xmlns</a:t>
            </a:r>
            <a:r>
              <a:rPr lang="en-US" dirty="0" smtClean="0">
                <a:latin typeface="Consolas" pitchFamily="49" charset="0"/>
              </a:rPr>
              <a:t>="http://schemas.microsoft.com/developer/msbuild/2003" </a:t>
            </a:r>
            <a:r>
              <a:rPr lang="en-US" dirty="0" err="1" smtClean="0">
                <a:latin typeface="Consolas" pitchFamily="49" charset="0"/>
              </a:rPr>
              <a:t>ToolsVersion</a:t>
            </a:r>
            <a:r>
              <a:rPr lang="en-US" dirty="0" smtClean="0">
                <a:latin typeface="Consolas" pitchFamily="49" charset="0"/>
              </a:rPr>
              <a:t>="3.5"&gt;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...  </a:t>
            </a:r>
          </a:p>
          <a:p>
            <a:pPr>
              <a:buNone/>
            </a:pPr>
            <a:r>
              <a:rPr lang="en-US" dirty="0" smtClean="0"/>
              <a:t>&lt;Import Project="$(</a:t>
            </a:r>
            <a:r>
              <a:rPr lang="en-US" dirty="0" err="1" smtClean="0"/>
              <a:t>MSBuildBinPath</a:t>
            </a:r>
            <a:r>
              <a:rPr lang="en-US" dirty="0" smtClean="0"/>
              <a:t>)\</a:t>
            </a:r>
            <a:r>
              <a:rPr lang="en-US" dirty="0" err="1" smtClean="0"/>
              <a:t>Microsoft.CSharp.targets</a:t>
            </a:r>
            <a:r>
              <a:rPr lang="en-US" dirty="0" smtClean="0"/>
              <a:t>" /&gt;</a:t>
            </a:r>
            <a:r>
              <a:rPr lang="en-US" dirty="0" smtClean="0">
                <a:latin typeface="Consolas" pitchFamily="49" charset="0"/>
              </a:rPr>
              <a:t>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</a:t>
            </a:r>
            <a:r>
              <a:rPr lang="en-US" dirty="0" err="1" smtClean="0">
                <a:latin typeface="Consolas" pitchFamily="49" charset="0"/>
              </a:rPr>
              <a:t>PropertyGroup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BuildDependsOn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  $(</a:t>
            </a:r>
            <a:r>
              <a:rPr lang="en-US" dirty="0" err="1" smtClean="0">
                <a:latin typeface="Consolas" pitchFamily="49" charset="0"/>
              </a:rPr>
              <a:t>BuildDependsOn</a:t>
            </a:r>
            <a:r>
              <a:rPr lang="en-US" dirty="0" smtClean="0">
                <a:latin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  </a:t>
            </a:r>
            <a:r>
              <a:rPr lang="en-US" dirty="0" err="1" smtClean="0">
                <a:latin typeface="Consolas" pitchFamily="49" charset="0"/>
              </a:rPr>
              <a:t>CustomAfterBuild</a:t>
            </a:r>
            <a:endParaRPr lang="en-US" dirty="0" smtClean="0">
              <a:latin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&lt;/</a:t>
            </a:r>
            <a:r>
              <a:rPr lang="en-US" dirty="0" err="1" smtClean="0">
                <a:latin typeface="Consolas" pitchFamily="49" charset="0"/>
              </a:rPr>
              <a:t>BuildDependsOn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</a:t>
            </a:r>
            <a:r>
              <a:rPr lang="en-US" dirty="0" err="1" smtClean="0">
                <a:latin typeface="Consolas" pitchFamily="49" charset="0"/>
              </a:rPr>
              <a:t>PropertyGroup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&lt;Target Name="</a:t>
            </a:r>
            <a:r>
              <a:rPr lang="en-US" dirty="0" err="1" smtClean="0">
                <a:latin typeface="Consolas" pitchFamily="49" charset="0"/>
              </a:rPr>
              <a:t>CustomAfterBuild</a:t>
            </a:r>
            <a:r>
              <a:rPr lang="en-US" dirty="0" smtClean="0">
                <a:latin typeface="Consolas" pitchFamily="49" charset="0"/>
              </a:rPr>
              <a:t>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Text="Inside the </a:t>
            </a:r>
            <a:r>
              <a:rPr lang="en-US" dirty="0" err="1" smtClean="0">
                <a:latin typeface="Consolas" pitchFamily="49" charset="0"/>
              </a:rPr>
              <a:t>CustomAfterBuild</a:t>
            </a:r>
            <a:r>
              <a:rPr lang="en-US" dirty="0" smtClean="0">
                <a:latin typeface="Consolas" pitchFamily="49" charset="0"/>
              </a:rPr>
              <a:t> target"/&gt;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&lt;/Target&gt;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&lt;/Project&gt;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143000" y="3657600"/>
            <a:ext cx="2971800" cy="1219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C:\Data\Ibrahim\MSBuild\MyPresentations\JaxDUG_0108\images\img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828800"/>
            <a:ext cx="6448425" cy="4675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Reserved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1188240"/>
          </a:xfrm>
        </p:spPr>
        <p:txBody>
          <a:bodyPr/>
          <a:lstStyle/>
          <a:p>
            <a:r>
              <a:rPr lang="en-US" dirty="0" smtClean="0"/>
              <a:t>Predefined properties by MSBuild</a:t>
            </a:r>
          </a:p>
          <a:p>
            <a:r>
              <a:rPr lang="en-US" dirty="0" smtClean="0"/>
              <a:t>Cannot be overridden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2895600"/>
          <a:ext cx="6096000" cy="2225040"/>
        </p:xfrm>
        <a:graphic>
          <a:graphicData uri="http://schemas.openxmlformats.org/drawingml/2006/table">
            <a:tbl>
              <a:tblPr bandRow="1">
                <a:tableStyleId>{327F97BB-C833-4FB7-BDE5-3F7075034690}</a:tableStyleId>
              </a:tblPr>
              <a:tblGrid>
                <a:gridCol w="2971800"/>
                <a:gridCol w="3124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MSBuildProjectDirectory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MSBuildBinPath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MSBuildProjectFile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MSBuildProjectDefaultTargets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MSBuildProjectExtension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MSBuildExtensionsPath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MSBuildProjectFullPath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MSBuildStartupDirectory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MSBuildProjectName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5638800"/>
            <a:ext cx="679865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M ore info : </a:t>
            </a:r>
            <a:r>
              <a:rPr lang="en-US" dirty="0" smtClean="0">
                <a:hlinkClick r:id="rId3"/>
              </a:rPr>
              <a:t>http://msdn2.microsoft.com/en-us/library/ms164309.aspx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MSBuild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item is a named group of objects</a:t>
            </a:r>
          </a:p>
          <a:p>
            <a:pPr lvl="1"/>
            <a:r>
              <a:rPr lang="en-US" dirty="0" smtClean="0"/>
              <a:t>Typically points to files</a:t>
            </a:r>
          </a:p>
          <a:p>
            <a:r>
              <a:rPr lang="en-US" dirty="0" smtClean="0"/>
              <a:t>Items can be declared in 2 ways</a:t>
            </a:r>
          </a:p>
          <a:p>
            <a:pPr lvl="1"/>
            <a:r>
              <a:rPr lang="en-US" dirty="0" smtClean="0"/>
              <a:t>Inside the </a:t>
            </a:r>
            <a:r>
              <a:rPr lang="en-US" dirty="0" err="1" smtClean="0"/>
              <a:t>ItemGroup</a:t>
            </a:r>
            <a:r>
              <a:rPr lang="en-US" dirty="0" smtClean="0"/>
              <a:t> element</a:t>
            </a:r>
          </a:p>
          <a:p>
            <a:pPr lvl="1"/>
            <a:r>
              <a:rPr lang="en-US" dirty="0" smtClean="0"/>
              <a:t>Using the </a:t>
            </a:r>
            <a:r>
              <a:rPr lang="en-US" dirty="0" err="1" smtClean="0"/>
              <a:t>CreateItem</a:t>
            </a:r>
            <a:r>
              <a:rPr lang="en-US" dirty="0" smtClean="0"/>
              <a:t> task</a:t>
            </a:r>
          </a:p>
          <a:p>
            <a:r>
              <a:rPr lang="en-US" dirty="0" smtClean="0"/>
              <a:t>All items have metadata</a:t>
            </a:r>
          </a:p>
          <a:p>
            <a:pPr lvl="1"/>
            <a:r>
              <a:rPr lang="en-US" dirty="0" smtClean="0"/>
              <a:t>Well known metadata </a:t>
            </a:r>
            <a:r>
              <a:rPr lang="en-US" i="1" dirty="0" smtClean="0"/>
              <a:t>(next slide)</a:t>
            </a:r>
          </a:p>
          <a:p>
            <a:pPr lvl="1"/>
            <a:r>
              <a:rPr lang="en-US" dirty="0" smtClean="0"/>
              <a:t>Custom metadata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24000" y="4267200"/>
            <a:ext cx="6096000" cy="2031325"/>
            <a:chOff x="1524000" y="4598075"/>
            <a:chExt cx="6096000" cy="2031325"/>
          </a:xfrm>
        </p:grpSpPr>
        <p:sp>
          <p:nvSpPr>
            <p:cNvPr id="5" name="TextBox 4"/>
            <p:cNvSpPr txBox="1"/>
            <p:nvPr/>
          </p:nvSpPr>
          <p:spPr>
            <a:xfrm>
              <a:off x="1524000" y="4598075"/>
              <a:ext cx="6096000" cy="203132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onsolas" pitchFamily="49" charset="0"/>
                </a:rPr>
                <a:t>&lt;Target Name="</a:t>
              </a:r>
              <a:r>
                <a:rPr lang="en-US" dirty="0" err="1" smtClean="0">
                  <a:latin typeface="Consolas" pitchFamily="49" charset="0"/>
                </a:rPr>
                <a:t>CustomAfterBuild</a:t>
              </a:r>
              <a:r>
                <a:rPr lang="en-US" dirty="0" smtClean="0">
                  <a:latin typeface="Consolas" pitchFamily="49" charset="0"/>
                </a:rPr>
                <a:t>"&gt;</a:t>
              </a:r>
            </a:p>
            <a:p>
              <a:r>
                <a:rPr lang="en-US" dirty="0" smtClean="0">
                  <a:latin typeface="Consolas" pitchFamily="49" charset="0"/>
                </a:rPr>
                <a:t>...</a:t>
              </a:r>
            </a:p>
            <a:p>
              <a:endParaRPr lang="en-US" dirty="0" smtClean="0">
                <a:latin typeface="Consolas" pitchFamily="49" charset="0"/>
              </a:endParaRPr>
            </a:p>
            <a:p>
              <a:r>
                <a:rPr lang="en-US" dirty="0" smtClean="0">
                  <a:latin typeface="Consolas" pitchFamily="49" charset="0"/>
                </a:rPr>
                <a:t>  &lt;Zip Files="@(</a:t>
              </a:r>
              <a:r>
                <a:rPr lang="en-US" dirty="0" err="1" smtClean="0">
                  <a:latin typeface="Consolas" pitchFamily="49" charset="0"/>
                </a:rPr>
                <a:t>OutputFiles</a:t>
              </a:r>
              <a:r>
                <a:rPr lang="en-US" dirty="0" smtClean="0">
                  <a:latin typeface="Consolas" pitchFamily="49" charset="0"/>
                </a:rPr>
                <a:t>-&gt;'%(</a:t>
              </a:r>
              <a:r>
                <a:rPr lang="en-US" dirty="0" err="1" smtClean="0">
                  <a:latin typeface="Consolas" pitchFamily="49" charset="0"/>
                </a:rPr>
                <a:t>FullPath</a:t>
              </a:r>
              <a:r>
                <a:rPr lang="en-US" dirty="0" smtClean="0">
                  <a:latin typeface="Consolas" pitchFamily="49" charset="0"/>
                </a:rPr>
                <a:t>)')" </a:t>
              </a:r>
            </a:p>
            <a:p>
              <a:r>
                <a:rPr lang="en-US" dirty="0" smtClean="0">
                  <a:latin typeface="Consolas" pitchFamily="49" charset="0"/>
                </a:rPr>
                <a:t>       </a:t>
              </a:r>
              <a:r>
                <a:rPr lang="en-US" dirty="0" err="1" smtClean="0">
                  <a:latin typeface="Consolas" pitchFamily="49" charset="0"/>
                </a:rPr>
                <a:t>WorkingDirectory</a:t>
              </a:r>
              <a:r>
                <a:rPr lang="en-US" dirty="0" smtClean="0">
                  <a:latin typeface="Consolas" pitchFamily="49" charset="0"/>
                </a:rPr>
                <a:t>="$(</a:t>
              </a:r>
              <a:r>
                <a:rPr lang="en-US" dirty="0" err="1" smtClean="0">
                  <a:latin typeface="Consolas" pitchFamily="49" charset="0"/>
                </a:rPr>
                <a:t>OutputPath</a:t>
              </a:r>
              <a:r>
                <a:rPr lang="en-US" dirty="0" smtClean="0">
                  <a:latin typeface="Consolas" pitchFamily="49" charset="0"/>
                </a:rPr>
                <a:t>)"</a:t>
              </a:r>
            </a:p>
            <a:p>
              <a:r>
                <a:rPr lang="en-US" dirty="0" smtClean="0">
                  <a:latin typeface="Consolas" pitchFamily="49" charset="0"/>
                </a:rPr>
                <a:t>       </a:t>
              </a:r>
              <a:r>
                <a:rPr lang="en-US" dirty="0" err="1" smtClean="0">
                  <a:latin typeface="Consolas" pitchFamily="49" charset="0"/>
                </a:rPr>
                <a:t>ZipFileName</a:t>
              </a:r>
              <a:r>
                <a:rPr lang="en-US" dirty="0" smtClean="0">
                  <a:latin typeface="Consolas" pitchFamily="49" charset="0"/>
                </a:rPr>
                <a:t>="$(</a:t>
              </a:r>
              <a:r>
                <a:rPr lang="en-US" dirty="0" err="1" smtClean="0">
                  <a:latin typeface="Consolas" pitchFamily="49" charset="0"/>
                </a:rPr>
                <a:t>OutputZipFileName</a:t>
              </a:r>
              <a:r>
                <a:rPr lang="en-US" dirty="0" smtClean="0">
                  <a:latin typeface="Consolas" pitchFamily="49" charset="0"/>
                </a:rPr>
                <a:t>)"/&gt;</a:t>
              </a:r>
            </a:p>
            <a:p>
              <a:r>
                <a:rPr lang="en-US" dirty="0" smtClean="0">
                  <a:latin typeface="Consolas" pitchFamily="49" charset="0"/>
                </a:rPr>
                <a:t>&lt;/Target&gt;</a:t>
              </a:r>
              <a:endParaRPr lang="en-US" dirty="0">
                <a:latin typeface="Consolas" pitchFamily="49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953000" y="5410200"/>
              <a:ext cx="2209800" cy="4572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Well-known Metadata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676400"/>
          <a:ext cx="6096000" cy="2225040"/>
        </p:xfrm>
        <a:graphic>
          <a:graphicData uri="http://schemas.openxmlformats.org/drawingml/2006/table">
            <a:tbl>
              <a:tblPr bandRow="1">
                <a:tableStyleId>{327F97BB-C833-4FB7-BDE5-3F7075034690}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FullPath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RecursiveDir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RootDir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%(Identity)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%(Filename)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ModifiedTime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%(Extension)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CreatedTime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RelativeDir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AccessedTime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%(Directory)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89353" y="1078468"/>
            <a:ext cx="399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Metadata that is available on every item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685800" y="4343400"/>
            <a:ext cx="8077200" cy="1815882"/>
            <a:chOff x="685800" y="4343400"/>
            <a:chExt cx="8077200" cy="1815882"/>
          </a:xfrm>
        </p:grpSpPr>
        <p:sp>
          <p:nvSpPr>
            <p:cNvPr id="8" name="TextBox 7"/>
            <p:cNvSpPr txBox="1"/>
            <p:nvPr/>
          </p:nvSpPr>
          <p:spPr>
            <a:xfrm>
              <a:off x="685800" y="4343400"/>
              <a:ext cx="8077200" cy="181588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onsolas" pitchFamily="49" charset="0"/>
                </a:rPr>
                <a:t>&lt;Target Name="</a:t>
              </a:r>
              <a:r>
                <a:rPr lang="en-US" sz="1600" dirty="0" err="1" smtClean="0">
                  <a:latin typeface="Consolas" pitchFamily="49" charset="0"/>
                </a:rPr>
                <a:t>CustomAfterBuild</a:t>
              </a:r>
              <a:r>
                <a:rPr lang="en-US" sz="1600" dirty="0" smtClean="0">
                  <a:latin typeface="Consolas" pitchFamily="49" charset="0"/>
                </a:rPr>
                <a:t>"&gt;</a:t>
              </a:r>
            </a:p>
            <a:p>
              <a:r>
                <a:rPr lang="en-US" sz="1600" dirty="0" smtClean="0">
                  <a:latin typeface="Consolas" pitchFamily="49" charset="0"/>
                </a:rPr>
                <a:t>...</a:t>
              </a:r>
            </a:p>
            <a:p>
              <a:r>
                <a:rPr lang="pl-PL" sz="1600" dirty="0" smtClean="0">
                  <a:latin typeface="Consolas" pitchFamily="49" charset="0"/>
                </a:rPr>
                <a:t> &lt;Copy SourceFiles="@(FilesToCopy)"</a:t>
              </a:r>
            </a:p>
            <a:p>
              <a:r>
                <a:rPr lang="pl-PL" sz="1600" dirty="0" smtClean="0">
                  <a:latin typeface="Consolas" pitchFamily="49" charset="0"/>
                </a:rPr>
                <a:t>          DestinationFiles=</a:t>
              </a:r>
              <a:endParaRPr lang="en-US" sz="1600" dirty="0" smtClean="0">
                <a:latin typeface="Consolas" pitchFamily="49" charset="0"/>
              </a:endParaRPr>
            </a:p>
            <a:p>
              <a:r>
                <a:rPr lang="pl-PL" sz="1600" dirty="0" smtClean="0">
                  <a:latin typeface="Consolas" pitchFamily="49" charset="0"/>
                </a:rPr>
                <a:t>"@(FilesToCopy-&gt;'$(DestFolder)%(RecursiveDir)%(Filename)%(Extension)')"</a:t>
              </a:r>
            </a:p>
            <a:p>
              <a:r>
                <a:rPr lang="pl-PL" sz="1600" dirty="0" smtClean="0">
                  <a:latin typeface="Consolas" pitchFamily="49" charset="0"/>
                </a:rPr>
                <a:t>          /&gt;</a:t>
              </a:r>
              <a:endParaRPr lang="en-US" sz="1600" dirty="0" smtClean="0">
                <a:latin typeface="Consolas" pitchFamily="49" charset="0"/>
              </a:endParaRPr>
            </a:p>
            <a:p>
              <a:r>
                <a:rPr lang="en-US" sz="1600" dirty="0" smtClean="0">
                  <a:latin typeface="Consolas" pitchFamily="49" charset="0"/>
                </a:rPr>
                <a:t>&lt;/Target&gt;</a:t>
              </a:r>
              <a:endParaRPr lang="en-US" sz="1600" dirty="0">
                <a:latin typeface="Consolas" pitchFamily="49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362200" y="5334000"/>
              <a:ext cx="6324600" cy="3810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Well-known Metadata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676400"/>
          <a:ext cx="6096000" cy="2225040"/>
        </p:xfrm>
        <a:graphic>
          <a:graphicData uri="http://schemas.openxmlformats.org/drawingml/2006/table">
            <a:tbl>
              <a:tblPr bandRow="1">
                <a:tableStyleId>{327F97BB-C833-4FB7-BDE5-3F7075034690}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FullPath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RecursiveDir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RootDir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%(Identity)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%(Filename)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ModifiedTime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%(Extension)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CreatedTime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RelativeDir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%(</a:t>
                      </a:r>
                      <a:r>
                        <a:rPr lang="en-US" dirty="0" err="1" smtClean="0"/>
                        <a:t>AccessedTime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%(Directory)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89353" y="1078468"/>
            <a:ext cx="399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Metadata that is available on every item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r>
              <a:rPr lang="en-US" dirty="0" smtClean="0"/>
              <a:t>Very confusing</a:t>
            </a:r>
          </a:p>
          <a:p>
            <a:r>
              <a:rPr lang="en-US" dirty="0" smtClean="0"/>
              <a:t>Very useful</a:t>
            </a:r>
          </a:p>
          <a:p>
            <a:r>
              <a:rPr lang="en-US" dirty="0" smtClean="0"/>
              <a:t>Divides items into groups (batches)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 Types of batching</a:t>
            </a:r>
          </a:p>
          <a:p>
            <a:r>
              <a:rPr lang="en-US" dirty="0" smtClean="0"/>
              <a:t>Task batching</a:t>
            </a:r>
          </a:p>
          <a:p>
            <a:r>
              <a:rPr lang="en-US" dirty="0" smtClean="0"/>
              <a:t>Target batching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Batching Sample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143000"/>
            <a:ext cx="7772400" cy="4572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&lt;Project </a:t>
            </a:r>
            <a:r>
              <a:rPr lang="en-US" dirty="0" err="1" smtClean="0">
                <a:latin typeface="Consolas" pitchFamily="49" charset="0"/>
              </a:rPr>
              <a:t>xmlns</a:t>
            </a:r>
            <a:r>
              <a:rPr lang="en-US" dirty="0" smtClean="0">
                <a:latin typeface="Consolas" pitchFamily="49" charset="0"/>
              </a:rPr>
              <a:t>="http://schemas.microsoft.com/developer/msbuild/2003"&gt;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</a:t>
            </a:r>
            <a:r>
              <a:rPr lang="en-US" dirty="0" err="1" smtClean="0">
                <a:latin typeface="Consolas" pitchFamily="49" charset="0"/>
              </a:rPr>
              <a:t>PropertyGroup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&gt;$(</a:t>
            </a:r>
            <a:r>
              <a:rPr lang="en-US" dirty="0" err="1" smtClean="0">
                <a:latin typeface="Consolas" pitchFamily="49" charset="0"/>
              </a:rPr>
              <a:t>MSBuildProjectDirectory</a:t>
            </a:r>
            <a:r>
              <a:rPr lang="en-US" dirty="0" smtClean="0">
                <a:latin typeface="Consolas" pitchFamily="49" charset="0"/>
              </a:rPr>
              <a:t>)\</a:t>
            </a:r>
            <a:r>
              <a:rPr lang="en-US" dirty="0" err="1" smtClean="0">
                <a:latin typeface="Consolas" pitchFamily="49" charset="0"/>
              </a:rPr>
              <a:t>src</a:t>
            </a:r>
            <a:r>
              <a:rPr lang="en-US" dirty="0" smtClean="0">
                <a:latin typeface="Consolas" pitchFamily="49" charset="0"/>
              </a:rPr>
              <a:t>\&lt;/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</a:t>
            </a:r>
            <a:r>
              <a:rPr lang="en-US" dirty="0" err="1" smtClean="0">
                <a:latin typeface="Consolas" pitchFamily="49" charset="0"/>
              </a:rPr>
              <a:t>PropertyGroup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</a:t>
            </a:r>
            <a:r>
              <a:rPr lang="en-US" dirty="0" err="1" smtClean="0">
                <a:latin typeface="Consolas" pitchFamily="49" charset="0"/>
              </a:rPr>
              <a:t>ItemGroup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 Include="$(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)*.txt"/&gt;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</a:t>
            </a:r>
            <a:r>
              <a:rPr lang="en-US" dirty="0" err="1" smtClean="0">
                <a:latin typeface="Consolas" pitchFamily="49" charset="0"/>
              </a:rPr>
              <a:t>ItemGroup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endParaRPr lang="en-US" dirty="0" smtClean="0">
              <a:latin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&lt;Target Name="</a:t>
            </a:r>
            <a:r>
              <a:rPr lang="en-US" dirty="0" err="1" smtClean="0">
                <a:latin typeface="Consolas" pitchFamily="49" charset="0"/>
              </a:rPr>
              <a:t>TaskBatching</a:t>
            </a:r>
            <a:r>
              <a:rPr lang="en-US" dirty="0" smtClean="0">
                <a:latin typeface="Consolas" pitchFamily="49" charset="0"/>
              </a:rPr>
              <a:t>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Text="---------------------------------------------"/&gt;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Text="Not batched @(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-&gt;'%(</a:t>
            </a:r>
            <a:r>
              <a:rPr lang="en-US" dirty="0" err="1" smtClean="0">
                <a:latin typeface="Consolas" pitchFamily="49" charset="0"/>
              </a:rPr>
              <a:t>FullPath</a:t>
            </a:r>
            <a:r>
              <a:rPr lang="en-US" dirty="0" smtClean="0">
                <a:latin typeface="Consolas" pitchFamily="49" charset="0"/>
              </a:rPr>
              <a:t>)')"/&gt;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Text="---------------------------------------------"/&gt;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Text="Batched %(</a:t>
            </a:r>
            <a:r>
              <a:rPr lang="en-US" dirty="0" err="1" smtClean="0">
                <a:latin typeface="Consolas" pitchFamily="49" charset="0"/>
              </a:rPr>
              <a:t>SourceFiles.FullPath</a:t>
            </a:r>
            <a:r>
              <a:rPr lang="en-US" dirty="0" smtClean="0">
                <a:latin typeface="Consolas" pitchFamily="49" charset="0"/>
              </a:rPr>
              <a:t>)"/&gt;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&lt;/Target&gt;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&lt;/Project&gt;</a:t>
            </a:r>
            <a:endParaRPr lang="en-US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Batching Sample 1</a:t>
            </a:r>
            <a:endParaRPr lang="en-US" dirty="0"/>
          </a:p>
        </p:txBody>
      </p:sp>
      <p:pic>
        <p:nvPicPr>
          <p:cNvPr id="4" name="Picture 3" descr="img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140" y="2286000"/>
            <a:ext cx="6347460" cy="4450080"/>
          </a:xfrm>
          <a:prstGeom prst="rect">
            <a:avLst/>
          </a:prstGeom>
        </p:spPr>
      </p:pic>
      <p:sp>
        <p:nvSpPr>
          <p:cNvPr id="5" name="Line Callout 1 4"/>
          <p:cNvSpPr/>
          <p:nvPr/>
        </p:nvSpPr>
        <p:spPr>
          <a:xfrm>
            <a:off x="609600" y="1143000"/>
            <a:ext cx="3276600" cy="914400"/>
          </a:xfrm>
          <a:prstGeom prst="borderCallout1">
            <a:avLst>
              <a:gd name="adj1" fmla="val 50329"/>
              <a:gd name="adj2" fmla="val 100113"/>
              <a:gd name="adj3" fmla="val 298191"/>
              <a:gd name="adj4" fmla="val 112673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items were converted into a single string &amp; passed to the Message task.</a:t>
            </a:r>
            <a:endParaRPr lang="en-US" dirty="0"/>
          </a:p>
        </p:txBody>
      </p:sp>
      <p:sp>
        <p:nvSpPr>
          <p:cNvPr id="6" name="Line Callout 1 5"/>
          <p:cNvSpPr/>
          <p:nvPr/>
        </p:nvSpPr>
        <p:spPr>
          <a:xfrm>
            <a:off x="609600" y="2133600"/>
            <a:ext cx="2971800" cy="609600"/>
          </a:xfrm>
          <a:prstGeom prst="borderCallout1">
            <a:avLst>
              <a:gd name="adj1" fmla="val 50329"/>
              <a:gd name="adj2" fmla="val 100113"/>
              <a:gd name="adj3" fmla="val 471053"/>
              <a:gd name="adj4" fmla="val 126078"/>
            </a:avLst>
          </a:prstGeom>
          <a:ln w="31750"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Each file is passed separately into the Message task.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Batching Sample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&lt;Project </a:t>
            </a:r>
            <a:r>
              <a:rPr lang="en-US" dirty="0" err="1" smtClean="0">
                <a:latin typeface="Consolas" pitchFamily="49" charset="0"/>
              </a:rPr>
              <a:t>xmlns</a:t>
            </a:r>
            <a:r>
              <a:rPr lang="en-US" dirty="0" smtClean="0">
                <a:latin typeface="Consolas" pitchFamily="49" charset="0"/>
              </a:rPr>
              <a:t>="http://schemas.microsoft.com/developer/msbuild/2003"&gt;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...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</a:t>
            </a:r>
            <a:r>
              <a:rPr lang="en-US" dirty="0" err="1" smtClean="0">
                <a:latin typeface="Consolas" pitchFamily="49" charset="0"/>
              </a:rPr>
              <a:t>ItemGroup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 Include="$(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)one.txt"&gt;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  &lt;Category&gt;</a:t>
            </a:r>
            <a:r>
              <a:rPr lang="en-US" dirty="0" err="1" smtClean="0">
                <a:latin typeface="Consolas" pitchFamily="49" charset="0"/>
              </a:rPr>
              <a:t>CatA</a:t>
            </a:r>
            <a:r>
              <a:rPr lang="en-US" dirty="0" smtClean="0">
                <a:latin typeface="Consolas" pitchFamily="49" charset="0"/>
              </a:rPr>
              <a:t>&lt;/Category&gt;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&lt;/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 Include="$(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)two.txt"&gt;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  &lt;Category&gt;</a:t>
            </a:r>
            <a:r>
              <a:rPr lang="en-US" dirty="0" err="1" smtClean="0">
                <a:latin typeface="Consolas" pitchFamily="49" charset="0"/>
              </a:rPr>
              <a:t>CatB</a:t>
            </a:r>
            <a:r>
              <a:rPr lang="en-US" dirty="0" smtClean="0">
                <a:latin typeface="Consolas" pitchFamily="49" charset="0"/>
              </a:rPr>
              <a:t>&lt;/Category&gt;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&lt;/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 Include="$(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)three.txt"&gt;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  &lt;Category&gt;</a:t>
            </a:r>
            <a:r>
              <a:rPr lang="en-US" dirty="0" err="1" smtClean="0">
                <a:latin typeface="Consolas" pitchFamily="49" charset="0"/>
              </a:rPr>
              <a:t>CatA</a:t>
            </a:r>
            <a:r>
              <a:rPr lang="en-US" dirty="0" smtClean="0">
                <a:latin typeface="Consolas" pitchFamily="49" charset="0"/>
              </a:rPr>
              <a:t>&lt;/Category&gt;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&lt;/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 Include="$(</a:t>
            </a:r>
            <a:r>
              <a:rPr lang="en-US" dirty="0" err="1" smtClean="0">
                <a:latin typeface="Consolas" pitchFamily="49" charset="0"/>
              </a:rPr>
              <a:t>SourceFolder</a:t>
            </a:r>
            <a:r>
              <a:rPr lang="en-US" dirty="0" smtClean="0">
                <a:latin typeface="Consolas" pitchFamily="49" charset="0"/>
              </a:rPr>
              <a:t>)four.txt"&gt;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  &lt;Category&gt;</a:t>
            </a:r>
            <a:r>
              <a:rPr lang="en-US" dirty="0" err="1" smtClean="0">
                <a:latin typeface="Consolas" pitchFamily="49" charset="0"/>
              </a:rPr>
              <a:t>CatB</a:t>
            </a:r>
            <a:r>
              <a:rPr lang="en-US" dirty="0" smtClean="0">
                <a:latin typeface="Consolas" pitchFamily="49" charset="0"/>
              </a:rPr>
              <a:t>&lt;/Category&gt;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&lt;/</a:t>
            </a:r>
            <a:r>
              <a:rPr lang="en-US" dirty="0" err="1" smtClean="0">
                <a:latin typeface="Consolas" pitchFamily="49" charset="0"/>
              </a:rPr>
              <a:t>SourceFiles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</a:t>
            </a:r>
            <a:r>
              <a:rPr lang="en-US" dirty="0" err="1" smtClean="0">
                <a:latin typeface="Consolas" pitchFamily="49" charset="0"/>
              </a:rPr>
              <a:t>ItemGroup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...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&lt;/Project&gt;</a:t>
            </a:r>
            <a:endParaRPr lang="en-US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MSBuild?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Studio build engine</a:t>
            </a:r>
          </a:p>
          <a:p>
            <a:r>
              <a:rPr lang="en-US" dirty="0" smtClean="0"/>
              <a:t>Builds all managed projects</a:t>
            </a:r>
          </a:p>
          <a:p>
            <a:r>
              <a:rPr lang="en-US" dirty="0" smtClean="0"/>
              <a:t>Built on XML</a:t>
            </a:r>
          </a:p>
          <a:p>
            <a:r>
              <a:rPr lang="en-US" dirty="0" smtClean="0"/>
              <a:t>Extensible &amp; completely customizable by consumer </a:t>
            </a:r>
            <a:r>
              <a:rPr lang="en-US" i="1" dirty="0" smtClean="0"/>
              <a:t>(you!)</a:t>
            </a:r>
          </a:p>
          <a:p>
            <a:r>
              <a:rPr lang="en-US" dirty="0" smtClean="0"/>
              <a:t>Build doesn’t depend on Visual Studio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Batching Sample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23312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&lt;Target Name="</a:t>
            </a:r>
            <a:r>
              <a:rPr lang="en-US" sz="1600" dirty="0" err="1" smtClean="0">
                <a:latin typeface="Consolas" pitchFamily="49" charset="0"/>
              </a:rPr>
              <a:t>TaskBatching</a:t>
            </a:r>
            <a:r>
              <a:rPr lang="en-US" sz="1600" dirty="0" smtClean="0">
                <a:latin typeface="Consolas" pitchFamily="49" charset="0"/>
              </a:rPr>
              <a:t>"&gt;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  &lt;Message Text="---------------------------------------------"/&gt;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  &lt;Message Text="Not batched @(</a:t>
            </a:r>
            <a:r>
              <a:rPr lang="en-US" sz="1600" dirty="0" err="1" smtClean="0">
                <a:latin typeface="Consolas" pitchFamily="49" charset="0"/>
              </a:rPr>
              <a:t>SourceFiles</a:t>
            </a:r>
            <a:r>
              <a:rPr lang="en-US" sz="1600" dirty="0" smtClean="0">
                <a:latin typeface="Consolas" pitchFamily="49" charset="0"/>
              </a:rPr>
              <a:t>-&gt;'%(Category)')"/&gt;</a:t>
            </a:r>
          </a:p>
          <a:p>
            <a:pPr>
              <a:buNone/>
            </a:pPr>
            <a:endParaRPr lang="en-US" sz="1600" dirty="0" smtClean="0">
              <a:latin typeface="Consolas" pitchFamily="49" charset="0"/>
            </a:endParaRP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  &lt;Message Text="---------------------------------------------"/&gt;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  &lt;Message Text="Batched %(</a:t>
            </a:r>
            <a:r>
              <a:rPr lang="en-US" sz="1600" dirty="0" err="1" smtClean="0">
                <a:latin typeface="Consolas" pitchFamily="49" charset="0"/>
              </a:rPr>
              <a:t>SourceFiles.Category</a:t>
            </a:r>
            <a:r>
              <a:rPr lang="en-US" sz="1600" dirty="0" smtClean="0">
                <a:latin typeface="Consolas" pitchFamily="49" charset="0"/>
              </a:rPr>
              <a:t>)"/&gt;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&lt;/Target&gt;</a:t>
            </a:r>
            <a:endParaRPr lang="en-US" sz="1600" dirty="0">
              <a:latin typeface="Consolas" pitchFamily="49" charset="0"/>
            </a:endParaRPr>
          </a:p>
        </p:txBody>
      </p:sp>
      <p:pic>
        <p:nvPicPr>
          <p:cNvPr id="2051" name="Picture 3" descr="C:\Data\Ibrahim\MSBuild\MyPresentations\JaxDUG_0108\images\img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479925"/>
            <a:ext cx="7302379" cy="13112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Batching Sample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11120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&lt;Target Name="</a:t>
            </a:r>
            <a:r>
              <a:rPr lang="en-US" sz="1600" dirty="0" err="1" smtClean="0">
                <a:latin typeface="Consolas" pitchFamily="49" charset="0"/>
              </a:rPr>
              <a:t>TargetBatching</a:t>
            </a:r>
            <a:r>
              <a:rPr lang="en-US" sz="1600" dirty="0" smtClean="0">
                <a:latin typeface="Consolas" pitchFamily="49" charset="0"/>
              </a:rPr>
              <a:t>" Outputs="%(</a:t>
            </a:r>
            <a:r>
              <a:rPr lang="en-US" sz="1600" dirty="0" err="1" smtClean="0">
                <a:latin typeface="Consolas" pitchFamily="49" charset="0"/>
              </a:rPr>
              <a:t>SourceFiles.Category</a:t>
            </a:r>
            <a:r>
              <a:rPr lang="en-US" sz="1600" dirty="0" smtClean="0">
                <a:latin typeface="Consolas" pitchFamily="49" charset="0"/>
              </a:rPr>
              <a:t>)"&gt;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  &lt;Message Text="Category: %(</a:t>
            </a:r>
            <a:r>
              <a:rPr lang="en-US" sz="1600" dirty="0" err="1" smtClean="0">
                <a:latin typeface="Consolas" pitchFamily="49" charset="0"/>
              </a:rPr>
              <a:t>SourceFiles.Category</a:t>
            </a:r>
            <a:r>
              <a:rPr lang="en-US" sz="1600" dirty="0" smtClean="0">
                <a:latin typeface="Consolas" pitchFamily="49" charset="0"/>
              </a:rPr>
              <a:t>)"/&gt;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  &lt;Message Text="@(</a:t>
            </a:r>
            <a:r>
              <a:rPr lang="en-US" sz="1600" dirty="0" err="1" smtClean="0">
                <a:latin typeface="Consolas" pitchFamily="49" charset="0"/>
              </a:rPr>
              <a:t>SourceFiles</a:t>
            </a:r>
            <a:r>
              <a:rPr lang="en-US" sz="1600" dirty="0" smtClean="0">
                <a:latin typeface="Consolas" pitchFamily="49" charset="0"/>
              </a:rPr>
              <a:t>)" /&gt;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</a:rPr>
              <a:t>&lt;/Target&gt;</a:t>
            </a:r>
            <a:endParaRPr lang="en-US" sz="1600" dirty="0">
              <a:latin typeface="Consolas" pitchFamily="49" charset="0"/>
            </a:endParaRPr>
          </a:p>
        </p:txBody>
      </p:sp>
      <p:pic>
        <p:nvPicPr>
          <p:cNvPr id="2050" name="Picture 2" descr="C:\Data\Ibrahim\MSBuild\MyPresentations\JaxDUG_0108\images\img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505200"/>
            <a:ext cx="7589594" cy="2514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Compartmentalizing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4922040"/>
          </a:xfrm>
        </p:spPr>
        <p:txBody>
          <a:bodyPr/>
          <a:lstStyle/>
          <a:p>
            <a:r>
              <a:rPr lang="en-US" dirty="0" smtClean="0"/>
              <a:t>MSBuild files can import other files</a:t>
            </a:r>
          </a:p>
          <a:p>
            <a:r>
              <a:rPr lang="en-US" dirty="0" smtClean="0"/>
              <a:t>Behavior &amp; data can be included</a:t>
            </a:r>
          </a:p>
          <a:p>
            <a:pPr lvl="1"/>
            <a:r>
              <a:rPr lang="en-US" dirty="0" smtClean="0"/>
              <a:t>Imported file should define steps</a:t>
            </a:r>
          </a:p>
          <a:p>
            <a:pPr lvl="1"/>
            <a:r>
              <a:rPr lang="en-US" dirty="0" smtClean="0"/>
              <a:t>File importing should define data to act upon</a:t>
            </a:r>
          </a:p>
          <a:p>
            <a:r>
              <a:rPr lang="en-US" dirty="0" smtClean="0"/>
              <a:t>Visual Studio uses this approach</a:t>
            </a:r>
          </a:p>
          <a:p>
            <a:pPr lvl="1"/>
            <a:r>
              <a:rPr lang="en-US" dirty="0" smtClean="0"/>
              <a:t>*.</a:t>
            </a:r>
            <a:r>
              <a:rPr lang="en-US" dirty="0" err="1" smtClean="0"/>
              <a:t>csproj</a:t>
            </a:r>
            <a:endParaRPr lang="en-US" dirty="0" smtClean="0"/>
          </a:p>
          <a:p>
            <a:pPr lvl="2"/>
            <a:r>
              <a:rPr lang="en-US" dirty="0" err="1" smtClean="0"/>
              <a:t>Microsoft.csharp.targets</a:t>
            </a:r>
            <a:endParaRPr lang="en-US" dirty="0" smtClean="0"/>
          </a:p>
          <a:p>
            <a:pPr lvl="3"/>
            <a:r>
              <a:rPr lang="en-US" dirty="0" err="1" smtClean="0"/>
              <a:t>Microsoft.common.targets</a:t>
            </a:r>
            <a:endParaRPr lang="en-US" dirty="0" smtClean="0"/>
          </a:p>
        </p:txBody>
      </p:sp>
      <p:cxnSp>
        <p:nvCxnSpPr>
          <p:cNvPr id="5" name="Straight Arrow Connector 4"/>
          <p:cNvCxnSpPr/>
          <p:nvPr/>
        </p:nvCxnSpPr>
        <p:spPr>
          <a:xfrm rot="16200000" flipH="1">
            <a:off x="1219200" y="4800600"/>
            <a:ext cx="914400" cy="609600"/>
          </a:xfrm>
          <a:prstGeom prst="straightConnector1">
            <a:avLst/>
          </a:prstGeom>
          <a:ln w="381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Callout 1 3"/>
          <p:cNvSpPr/>
          <p:nvPr/>
        </p:nvSpPr>
        <p:spPr>
          <a:xfrm>
            <a:off x="5638800" y="762000"/>
            <a:ext cx="3200400" cy="1447800"/>
          </a:xfrm>
          <a:prstGeom prst="borderCallout1">
            <a:avLst>
              <a:gd name="adj1" fmla="val 50272"/>
              <a:gd name="adj2" fmla="val 0"/>
              <a:gd name="adj3" fmla="val 89013"/>
              <a:gd name="adj4" fmla="val -36846"/>
            </a:avLst>
          </a:prstGeom>
          <a:solidFill>
            <a:schemeClr val="tx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Cannot rely on steps being performed outside of the file itself. Assumptions can be enforced by (4).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Line Callout 1 5"/>
          <p:cNvSpPr/>
          <p:nvPr/>
        </p:nvSpPr>
        <p:spPr>
          <a:xfrm>
            <a:off x="5715000" y="838200"/>
            <a:ext cx="3200400" cy="1600200"/>
          </a:xfrm>
          <a:prstGeom prst="borderCallout1">
            <a:avLst>
              <a:gd name="adj1" fmla="val 50272"/>
              <a:gd name="adj2" fmla="val 0"/>
              <a:gd name="adj3" fmla="val 104295"/>
              <a:gd name="adj4" fmla="val -36190"/>
            </a:avLst>
          </a:prstGeom>
          <a:solidFill>
            <a:schemeClr val="tx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Expose target dependencies in overridable properties.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Reusable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2743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4 Rules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Must  be self contained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Transparent &amp; extensible process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Overridable behavior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Defined contract</a:t>
            </a:r>
          </a:p>
          <a:p>
            <a:endParaRPr lang="en-US" dirty="0"/>
          </a:p>
        </p:txBody>
      </p:sp>
      <p:sp>
        <p:nvSpPr>
          <p:cNvPr id="7" name="Line Callout 1 6"/>
          <p:cNvSpPr/>
          <p:nvPr/>
        </p:nvSpPr>
        <p:spPr>
          <a:xfrm>
            <a:off x="5791200" y="914400"/>
            <a:ext cx="3200400" cy="1447800"/>
          </a:xfrm>
          <a:prstGeom prst="borderCallout1">
            <a:avLst>
              <a:gd name="adj1" fmla="val 50272"/>
              <a:gd name="adj2" fmla="val 0"/>
              <a:gd name="adj3" fmla="val 155986"/>
              <a:gd name="adj4" fmla="val -44820"/>
            </a:avLst>
          </a:prstGeom>
          <a:solidFill>
            <a:schemeClr val="tx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Because targets can be overridden, this is a freebie in MSBuild.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Line Callout 1 7"/>
          <p:cNvSpPr/>
          <p:nvPr/>
        </p:nvSpPr>
        <p:spPr>
          <a:xfrm>
            <a:off x="5867400" y="990600"/>
            <a:ext cx="3200400" cy="1447800"/>
          </a:xfrm>
          <a:prstGeom prst="borderCallout1">
            <a:avLst>
              <a:gd name="adj1" fmla="val 50272"/>
              <a:gd name="adj2" fmla="val 0"/>
              <a:gd name="adj3" fmla="val 182566"/>
              <a:gd name="adj4" fmla="val -52382"/>
            </a:avLst>
          </a:prstGeom>
          <a:solidFill>
            <a:schemeClr val="tx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Contract defined in properties &amp; items. Enforced by validation target.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0" y="4064675"/>
            <a:ext cx="7391400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 &lt;</a:t>
            </a:r>
            <a:r>
              <a:rPr lang="en-US" sz="1400" dirty="0" err="1" smtClean="0"/>
              <a:t>PropertyGroup</a:t>
            </a:r>
            <a:r>
              <a:rPr lang="en-US" sz="1400" dirty="0" smtClean="0"/>
              <a:t>&gt;</a:t>
            </a:r>
          </a:p>
          <a:p>
            <a:r>
              <a:rPr lang="en-US" sz="1400" dirty="0" smtClean="0"/>
              <a:t>    &lt;!-- Declare target dependencies here --&gt;</a:t>
            </a:r>
          </a:p>
          <a:p>
            <a:r>
              <a:rPr lang="en-US" sz="1400" dirty="0" smtClean="0"/>
              <a:t>    &lt;</a:t>
            </a:r>
            <a:r>
              <a:rPr lang="en-US" sz="1400" dirty="0" err="1" smtClean="0"/>
              <a:t>UnitTestDependsOn</a:t>
            </a:r>
            <a:r>
              <a:rPr lang="en-US" sz="1400" dirty="0" smtClean="0"/>
              <a:t>&gt;</a:t>
            </a:r>
          </a:p>
          <a:p>
            <a:r>
              <a:rPr lang="en-US" sz="1400" dirty="0" smtClean="0"/>
              <a:t>      </a:t>
            </a:r>
            <a:r>
              <a:rPr lang="en-US" sz="1400" dirty="0" err="1" smtClean="0"/>
              <a:t>BeforeUnitTest</a:t>
            </a:r>
            <a:r>
              <a:rPr lang="en-US" sz="1400" dirty="0" smtClean="0"/>
              <a:t>;</a:t>
            </a:r>
          </a:p>
          <a:p>
            <a:r>
              <a:rPr lang="en-US" sz="1400" dirty="0" smtClean="0"/>
              <a:t>      </a:t>
            </a:r>
            <a:r>
              <a:rPr lang="en-US" sz="1400" dirty="0" err="1" smtClean="0"/>
              <a:t>ValidateNunitSettings</a:t>
            </a:r>
            <a:r>
              <a:rPr lang="en-US" sz="1400" dirty="0" smtClean="0"/>
              <a:t>;</a:t>
            </a:r>
          </a:p>
          <a:p>
            <a:r>
              <a:rPr lang="en-US" sz="1400" dirty="0" smtClean="0"/>
              <a:t>      </a:t>
            </a:r>
            <a:r>
              <a:rPr lang="en-US" sz="1400" dirty="0" err="1" smtClean="0"/>
              <a:t>CleanUnitTest</a:t>
            </a:r>
            <a:r>
              <a:rPr lang="en-US" sz="1400" dirty="0" smtClean="0"/>
              <a:t>;</a:t>
            </a:r>
          </a:p>
          <a:p>
            <a:r>
              <a:rPr lang="en-US" sz="1400" dirty="0" smtClean="0"/>
              <a:t>      </a:t>
            </a:r>
            <a:r>
              <a:rPr lang="en-US" sz="1400" dirty="0" err="1" smtClean="0"/>
              <a:t>UnitTestCore</a:t>
            </a:r>
            <a:r>
              <a:rPr lang="en-US" sz="1400" dirty="0" smtClean="0"/>
              <a:t>;</a:t>
            </a:r>
          </a:p>
          <a:p>
            <a:r>
              <a:rPr lang="en-US" sz="1400" dirty="0" smtClean="0"/>
              <a:t>      </a:t>
            </a:r>
            <a:r>
              <a:rPr lang="en-US" sz="1400" dirty="0" err="1" smtClean="0"/>
              <a:t>AfterUnitTest</a:t>
            </a:r>
            <a:r>
              <a:rPr lang="en-US" sz="1400" dirty="0" smtClean="0"/>
              <a:t>;</a:t>
            </a:r>
          </a:p>
          <a:p>
            <a:r>
              <a:rPr lang="en-US" sz="1400" dirty="0" smtClean="0"/>
              <a:t>&lt;/</a:t>
            </a:r>
            <a:r>
              <a:rPr lang="en-US" sz="1400" dirty="0" err="1" smtClean="0"/>
              <a:t>PropertyGroup</a:t>
            </a:r>
            <a:r>
              <a:rPr lang="en-US" sz="1400" dirty="0" smtClean="0"/>
              <a:t>&gt;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66800" y="4090987"/>
            <a:ext cx="7391400" cy="24622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 &lt;Target Name="</a:t>
            </a:r>
            <a:r>
              <a:rPr lang="en-US" sz="1400" dirty="0" err="1" smtClean="0"/>
              <a:t>ValidateNunitSettings</a:t>
            </a:r>
            <a:r>
              <a:rPr lang="en-US" sz="1400" dirty="0" smtClean="0"/>
              <a:t>"&gt;</a:t>
            </a:r>
          </a:p>
          <a:p>
            <a:r>
              <a:rPr lang="en-US" sz="1400" dirty="0" smtClean="0"/>
              <a:t>    &lt;!-- Validate assumptions that are contracted --&gt;</a:t>
            </a:r>
          </a:p>
          <a:p>
            <a:r>
              <a:rPr lang="en-US" sz="1400" dirty="0" smtClean="0"/>
              <a:t>    &lt;Message Text="</a:t>
            </a:r>
            <a:r>
              <a:rPr lang="en-US" sz="1400" dirty="0" err="1" smtClean="0"/>
              <a:t>NunitAssemblies</a:t>
            </a:r>
            <a:r>
              <a:rPr lang="en-US" sz="1400" dirty="0" smtClean="0"/>
              <a:t>: @(</a:t>
            </a:r>
            <a:r>
              <a:rPr lang="en-US" sz="1400" dirty="0" err="1" smtClean="0"/>
              <a:t>NunitAssemblies</a:t>
            </a:r>
            <a:r>
              <a:rPr lang="en-US" sz="1400" dirty="0" smtClean="0"/>
              <a:t>)" Importance="low"/&gt;</a:t>
            </a:r>
          </a:p>
          <a:p>
            <a:endParaRPr lang="en-US" sz="1400" dirty="0" smtClean="0"/>
          </a:p>
          <a:p>
            <a:r>
              <a:rPr lang="en-US" sz="1400" dirty="0" smtClean="0"/>
              <a:t>    &lt;Error Condition="'$(</a:t>
            </a:r>
            <a:r>
              <a:rPr lang="en-US" sz="1400" dirty="0" err="1" smtClean="0"/>
              <a:t>NunitOutputDir</a:t>
            </a:r>
            <a:r>
              <a:rPr lang="en-US" sz="1400" dirty="0" smtClean="0"/>
              <a:t>)'=='‘”  Text="</a:t>
            </a:r>
            <a:r>
              <a:rPr lang="en-US" sz="1400" dirty="0" err="1" smtClean="0"/>
              <a:t>NunitOutputDir</a:t>
            </a:r>
            <a:r>
              <a:rPr lang="en-US" sz="1400" dirty="0" smtClean="0"/>
              <a:t> property not defined"/&gt;</a:t>
            </a:r>
          </a:p>
          <a:p>
            <a:r>
              <a:rPr lang="en-US" sz="1400" dirty="0" smtClean="0"/>
              <a:t>    &lt;Error Condition="'@(</a:t>
            </a:r>
            <a:r>
              <a:rPr lang="en-US" sz="1400" dirty="0" err="1" smtClean="0"/>
              <a:t>NunitAssemblies</a:t>
            </a:r>
            <a:r>
              <a:rPr lang="en-US" sz="1400" dirty="0" smtClean="0"/>
              <a:t>)'=='‘” Text="</a:t>
            </a:r>
            <a:r>
              <a:rPr lang="en-US" sz="1400" dirty="0" err="1" smtClean="0"/>
              <a:t>NunitAssemblies</a:t>
            </a:r>
            <a:r>
              <a:rPr lang="en-US" sz="1400" dirty="0" smtClean="0"/>
              <a:t> not defined"/&gt;</a:t>
            </a:r>
          </a:p>
          <a:p>
            <a:r>
              <a:rPr lang="en-US" sz="1400" dirty="0" smtClean="0"/>
              <a:t>    &lt;Error Condition="'%(</a:t>
            </a:r>
            <a:r>
              <a:rPr lang="en-US" sz="1400" dirty="0" err="1" smtClean="0"/>
              <a:t>NunitAssemblies.ProjectName</a:t>
            </a:r>
            <a:r>
              <a:rPr lang="en-US" sz="1400" dirty="0" smtClean="0"/>
              <a:t>)'==''"</a:t>
            </a:r>
          </a:p>
          <a:p>
            <a:r>
              <a:rPr lang="en-US" sz="1400" dirty="0" smtClean="0"/>
              <a:t>           Text="</a:t>
            </a:r>
            <a:r>
              <a:rPr lang="en-US" sz="1400" dirty="0" err="1" smtClean="0"/>
              <a:t>Atleast</a:t>
            </a:r>
            <a:r>
              <a:rPr lang="en-US" sz="1400" dirty="0" smtClean="0"/>
              <a:t> 1 item in </a:t>
            </a:r>
            <a:r>
              <a:rPr lang="en-US" sz="1400" dirty="0" err="1" smtClean="0"/>
              <a:t>NuitAssemblies</a:t>
            </a:r>
            <a:r>
              <a:rPr lang="en-US" sz="1400" dirty="0" smtClean="0"/>
              <a:t> doesn't have metadata '</a:t>
            </a:r>
            <a:r>
              <a:rPr lang="en-US" sz="1400" dirty="0" err="1" smtClean="0"/>
              <a:t>ProjectName</a:t>
            </a:r>
            <a:r>
              <a:rPr lang="en-US" sz="1400" dirty="0" smtClean="0"/>
              <a:t>' defined."/&gt;</a:t>
            </a:r>
          </a:p>
          <a:p>
            <a:r>
              <a:rPr lang="en-US" sz="1400" dirty="0" smtClean="0"/>
              <a:t>    &lt;Error Condition="!Exists('%(</a:t>
            </a:r>
            <a:r>
              <a:rPr lang="en-US" sz="1400" dirty="0" err="1" smtClean="0"/>
              <a:t>NunitAssemblies.FullPath</a:t>
            </a:r>
            <a:r>
              <a:rPr lang="en-US" sz="1400" dirty="0" smtClean="0"/>
              <a:t>)')“ Text="Couldn't locate assembly at: %(</a:t>
            </a:r>
            <a:r>
              <a:rPr lang="en-US" sz="1400" dirty="0" err="1" smtClean="0"/>
              <a:t>NunitAssemblies.FullPath</a:t>
            </a:r>
            <a:r>
              <a:rPr lang="en-US" sz="1400" dirty="0" smtClean="0"/>
              <a:t>)" /&gt;    </a:t>
            </a:r>
          </a:p>
          <a:p>
            <a:r>
              <a:rPr lang="en-US" sz="1400" dirty="0" smtClean="0"/>
              <a:t>  &lt;/Target&gt;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1" grpId="2" animBg="1"/>
      <p:bldP spid="11" grpId="3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190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Implement </a:t>
            </a:r>
            <a:r>
              <a:rPr lang="en-US" dirty="0" err="1" smtClean="0"/>
              <a:t>Microsoft.Build.Framework.ITask</a:t>
            </a:r>
            <a:endParaRPr lang="en-US" dirty="0" smtClean="0"/>
          </a:p>
          <a:p>
            <a:r>
              <a:rPr lang="en-US" dirty="0" err="1" smtClean="0"/>
              <a:t>Microsoft.Build.Utilities.Task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Microsoft.Build.Utilities.ToolTask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657600"/>
            <a:ext cx="7010400" cy="258532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public class </a:t>
            </a:r>
            <a:r>
              <a:rPr lang="en-US" dirty="0" err="1" smtClean="0"/>
              <a:t>HelloWorld</a:t>
            </a:r>
            <a:r>
              <a:rPr lang="en-US" dirty="0" smtClean="0"/>
              <a:t> : Task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    public override </a:t>
            </a:r>
            <a:r>
              <a:rPr lang="en-US" dirty="0" err="1" smtClean="0"/>
              <a:t>bool</a:t>
            </a:r>
            <a:r>
              <a:rPr lang="en-US" dirty="0" smtClean="0"/>
              <a:t> Execute()</a:t>
            </a:r>
          </a:p>
          <a:p>
            <a:r>
              <a:rPr lang="en-US" dirty="0" smtClean="0"/>
              <a:t>    {</a:t>
            </a:r>
          </a:p>
          <a:p>
            <a:r>
              <a:rPr lang="en-US" dirty="0" smtClean="0"/>
              <a:t>        </a:t>
            </a:r>
            <a:r>
              <a:rPr lang="en-US" dirty="0" err="1" smtClean="0"/>
              <a:t>Log.LogMessageFromText</a:t>
            </a:r>
            <a:r>
              <a:rPr lang="en-US" dirty="0" smtClean="0"/>
              <a:t>("Hello MSBuild!", </a:t>
            </a:r>
          </a:p>
          <a:p>
            <a:r>
              <a:rPr lang="en-US" dirty="0" smtClean="0"/>
              <a:t>            </a:t>
            </a:r>
            <a:r>
              <a:rPr lang="en-US" dirty="0" err="1" smtClean="0"/>
              <a:t>MessageImportance.High</a:t>
            </a:r>
            <a:r>
              <a:rPr lang="en-US" dirty="0" smtClean="0"/>
              <a:t>);</a:t>
            </a:r>
          </a:p>
          <a:p>
            <a:r>
              <a:rPr lang="en-US" dirty="0" smtClean="0"/>
              <a:t>        return true;</a:t>
            </a:r>
          </a:p>
          <a:p>
            <a:r>
              <a:rPr lang="en-US" dirty="0" smtClean="0"/>
              <a:t>    }</a:t>
            </a:r>
          </a:p>
          <a:p>
            <a:r>
              <a:rPr lang="en-US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 input/output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225504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Inputs are properties with set</a:t>
            </a:r>
          </a:p>
          <a:p>
            <a:r>
              <a:rPr lang="en-US" dirty="0" smtClean="0"/>
              <a:t>Required attribute can be used</a:t>
            </a:r>
          </a:p>
          <a:p>
            <a:pPr>
              <a:buNone/>
            </a:pPr>
            <a:r>
              <a:rPr lang="en-US" dirty="0" smtClean="0"/>
              <a:t>Outputs are properties with get</a:t>
            </a:r>
          </a:p>
          <a:p>
            <a:r>
              <a:rPr lang="en-US" dirty="0" smtClean="0"/>
              <a:t>Output attribute is required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4038600"/>
            <a:ext cx="6553200" cy="24622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>
                <a:latin typeface="Consolas" pitchFamily="49" charset="0"/>
              </a:rPr>
              <a:t>[Required]</a:t>
            </a:r>
          </a:p>
          <a:p>
            <a:r>
              <a:rPr lang="en-US" sz="1400" dirty="0" smtClean="0">
                <a:latin typeface="Consolas" pitchFamily="49" charset="0"/>
              </a:rPr>
              <a:t>public </a:t>
            </a:r>
            <a:r>
              <a:rPr lang="en-US" sz="1400" dirty="0" err="1" smtClean="0">
                <a:latin typeface="Consolas" pitchFamily="49" charset="0"/>
              </a:rPr>
              <a:t>ITaskItem</a:t>
            </a:r>
            <a:r>
              <a:rPr lang="en-US" sz="1400" dirty="0" smtClean="0">
                <a:latin typeface="Consolas" pitchFamily="49" charset="0"/>
              </a:rPr>
              <a:t>[] </a:t>
            </a:r>
            <a:r>
              <a:rPr lang="en-US" sz="1400" dirty="0" err="1" smtClean="0">
                <a:latin typeface="Consolas" pitchFamily="49" charset="0"/>
              </a:rPr>
              <a:t>SourceFiles</a:t>
            </a:r>
            <a:endParaRPr lang="en-US" sz="1400" dirty="0" smtClean="0">
              <a:latin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</a:rPr>
              <a:t>{</a:t>
            </a:r>
          </a:p>
          <a:p>
            <a:r>
              <a:rPr lang="en-US" sz="1400" dirty="0" smtClean="0">
                <a:latin typeface="Consolas" pitchFamily="49" charset="0"/>
              </a:rPr>
              <a:t>    get { return </a:t>
            </a:r>
            <a:r>
              <a:rPr lang="en-US" sz="1200" dirty="0" err="1" smtClean="0">
                <a:latin typeface="Consolas" pitchFamily="49" charset="0"/>
              </a:rPr>
              <a:t>this.sourceFiles</a:t>
            </a:r>
            <a:r>
              <a:rPr lang="en-US" sz="1400" dirty="0" smtClean="0">
                <a:latin typeface="Consolas" pitchFamily="49" charset="0"/>
              </a:rPr>
              <a:t>; }</a:t>
            </a:r>
          </a:p>
          <a:p>
            <a:r>
              <a:rPr lang="en-US" sz="1400" dirty="0" smtClean="0">
                <a:latin typeface="Consolas" pitchFamily="49" charset="0"/>
              </a:rPr>
              <a:t>    set { </a:t>
            </a:r>
            <a:r>
              <a:rPr lang="en-US" sz="1400" dirty="0" err="1" smtClean="0">
                <a:latin typeface="Consolas" pitchFamily="49" charset="0"/>
              </a:rPr>
              <a:t>this.sourceFiles</a:t>
            </a:r>
            <a:r>
              <a:rPr lang="en-US" sz="1400" dirty="0" smtClean="0">
                <a:latin typeface="Consolas" pitchFamily="49" charset="0"/>
              </a:rPr>
              <a:t> = value; }</a:t>
            </a:r>
          </a:p>
          <a:p>
            <a:r>
              <a:rPr lang="en-US" sz="1400" dirty="0" smtClean="0">
                <a:latin typeface="Consolas" pitchFamily="49" charset="0"/>
              </a:rPr>
              <a:t>}</a:t>
            </a:r>
          </a:p>
          <a:p>
            <a:r>
              <a:rPr lang="en-US" sz="1400" dirty="0" smtClean="0">
                <a:latin typeface="Consolas" pitchFamily="49" charset="0"/>
              </a:rPr>
              <a:t>[Output]</a:t>
            </a:r>
          </a:p>
          <a:p>
            <a:r>
              <a:rPr lang="en-US" sz="1400" dirty="0" smtClean="0">
                <a:latin typeface="Consolas" pitchFamily="49" charset="0"/>
              </a:rPr>
              <a:t>public </a:t>
            </a:r>
            <a:r>
              <a:rPr lang="en-US" sz="1400" dirty="0" err="1" smtClean="0">
                <a:latin typeface="Consolas" pitchFamily="49" charset="0"/>
              </a:rPr>
              <a:t>ITaskItem</a:t>
            </a:r>
            <a:r>
              <a:rPr lang="en-US" sz="1400" dirty="0" smtClean="0">
                <a:latin typeface="Consolas" pitchFamily="49" charset="0"/>
              </a:rPr>
              <a:t>[] </a:t>
            </a:r>
            <a:r>
              <a:rPr lang="en-US" sz="1400" dirty="0" err="1" smtClean="0">
                <a:latin typeface="Consolas" pitchFamily="49" charset="0"/>
              </a:rPr>
              <a:t>MovedFiles</a:t>
            </a:r>
            <a:endParaRPr lang="en-US" sz="1400" dirty="0" smtClean="0">
              <a:latin typeface="Consolas" pitchFamily="49" charset="0"/>
            </a:endParaRPr>
          </a:p>
          <a:p>
            <a:r>
              <a:rPr lang="en-US" sz="1400" dirty="0" smtClean="0">
                <a:latin typeface="Consolas" pitchFamily="49" charset="0"/>
              </a:rPr>
              <a:t>{</a:t>
            </a:r>
          </a:p>
          <a:p>
            <a:r>
              <a:rPr lang="en-US" sz="1400" dirty="0" smtClean="0">
                <a:latin typeface="Consolas" pitchFamily="49" charset="0"/>
              </a:rPr>
              <a:t>     get { return </a:t>
            </a:r>
            <a:r>
              <a:rPr lang="en-US" sz="1400" dirty="0" err="1" smtClean="0">
                <a:latin typeface="Consolas" pitchFamily="49" charset="0"/>
              </a:rPr>
              <a:t>this.movedFiles</a:t>
            </a:r>
            <a:r>
              <a:rPr lang="en-US" sz="1400" dirty="0" smtClean="0">
                <a:latin typeface="Consolas" pitchFamily="49" charset="0"/>
              </a:rPr>
              <a:t>; }</a:t>
            </a:r>
          </a:p>
          <a:p>
            <a:r>
              <a:rPr lang="en-US" sz="1400" dirty="0" smtClean="0">
                <a:latin typeface="Consolas" pitchFamily="49" charset="0"/>
              </a:rPr>
              <a:t>}</a:t>
            </a:r>
            <a:endParaRPr lang="en-US" sz="14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 Class Diagram</a:t>
            </a:r>
            <a:endParaRPr lang="en-US" dirty="0"/>
          </a:p>
        </p:txBody>
      </p:sp>
      <p:pic>
        <p:nvPicPr>
          <p:cNvPr id="3074" name="Picture 2" descr="C:\Data\Ibrahim\MSBuild\MyPresentations\JaxDUG_0108\images\img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00200"/>
            <a:ext cx="6409065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3 Common Methods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Output messages to log</a:t>
            </a:r>
          </a:p>
          <a:p>
            <a:pPr marL="912114" lvl="1" indent="-514350"/>
            <a:r>
              <a:rPr lang="en-US" dirty="0" smtClean="0"/>
              <a:t>Most primitive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Insert sleep, attach Visual Studio</a:t>
            </a:r>
          </a:p>
          <a:p>
            <a:pPr marL="912114" lvl="1" indent="-514350"/>
            <a:r>
              <a:rPr lang="en-US" dirty="0" smtClean="0"/>
              <a:t>You either modify code or MSBuild file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Configure VS to start msbuild.exe debug</a:t>
            </a:r>
          </a:p>
          <a:p>
            <a:pPr marL="912114" lvl="1" indent="-514350"/>
            <a:r>
              <a:rPr lang="en-US" dirty="0" smtClean="0"/>
              <a:t>No changes required</a:t>
            </a:r>
          </a:p>
          <a:p>
            <a:pPr marL="912114" lvl="1" indent="-514350"/>
            <a:r>
              <a:rPr lang="en-US" dirty="0" smtClean="0"/>
              <a:t>Supports Edit &amp; Continue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 with Visual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21026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Create test scripts in project</a:t>
            </a:r>
          </a:p>
          <a:p>
            <a:pPr>
              <a:buNone/>
            </a:pPr>
            <a:r>
              <a:rPr lang="en-US" dirty="0" smtClean="0"/>
              <a:t>Set files to copy to output directory</a:t>
            </a:r>
          </a:p>
          <a:p>
            <a:pPr>
              <a:buNone/>
            </a:pPr>
            <a:r>
              <a:rPr lang="en-US" dirty="0" smtClean="0"/>
              <a:t>In your sample use task built</a:t>
            </a:r>
          </a:p>
          <a:p>
            <a:pPr lvl="1">
              <a:buNone/>
            </a:pPr>
            <a:r>
              <a:rPr lang="en-US" sz="1500" dirty="0" smtClean="0">
                <a:latin typeface="Consolas" pitchFamily="49" charset="0"/>
              </a:rPr>
              <a:t> &lt;</a:t>
            </a:r>
            <a:r>
              <a:rPr lang="en-US" sz="1500" dirty="0" err="1" smtClean="0">
                <a:latin typeface="Consolas" pitchFamily="49" charset="0"/>
              </a:rPr>
              <a:t>UsingTask</a:t>
            </a:r>
            <a:r>
              <a:rPr lang="en-US" sz="1500" dirty="0" smtClean="0">
                <a:latin typeface="Consolas" pitchFamily="49" charset="0"/>
              </a:rPr>
              <a:t> </a:t>
            </a:r>
          </a:p>
          <a:p>
            <a:pPr lvl="1">
              <a:buNone/>
            </a:pPr>
            <a:r>
              <a:rPr lang="en-US" sz="1500" dirty="0" smtClean="0">
                <a:latin typeface="Consolas" pitchFamily="49" charset="0"/>
              </a:rPr>
              <a:t>	</a:t>
            </a:r>
            <a:r>
              <a:rPr lang="en-US" sz="1500" dirty="0" err="1" smtClean="0">
                <a:latin typeface="Consolas" pitchFamily="49" charset="0"/>
              </a:rPr>
              <a:t>AssemblyFile</a:t>
            </a:r>
            <a:r>
              <a:rPr lang="en-US" sz="1500" dirty="0" smtClean="0">
                <a:latin typeface="Consolas" pitchFamily="49" charset="0"/>
              </a:rPr>
              <a:t>="$(</a:t>
            </a:r>
            <a:r>
              <a:rPr lang="en-US" sz="1500" dirty="0" err="1" smtClean="0">
                <a:latin typeface="Consolas" pitchFamily="49" charset="0"/>
              </a:rPr>
              <a:t>MSBuildProjectDirectory</a:t>
            </a:r>
            <a:r>
              <a:rPr lang="en-US" sz="1500" dirty="0" smtClean="0">
                <a:latin typeface="Consolas" pitchFamily="49" charset="0"/>
              </a:rPr>
              <a:t>)\..\</a:t>
            </a:r>
            <a:r>
              <a:rPr lang="en-US" sz="1500" dirty="0" err="1" smtClean="0">
                <a:latin typeface="Consolas" pitchFamily="49" charset="0"/>
              </a:rPr>
              <a:t>Examples.Tasks.dll</a:t>
            </a:r>
            <a:r>
              <a:rPr lang="en-US" sz="1500" dirty="0" smtClean="0">
                <a:latin typeface="Consolas" pitchFamily="49" charset="0"/>
              </a:rPr>
              <a:t>" </a:t>
            </a:r>
          </a:p>
          <a:p>
            <a:pPr lvl="1">
              <a:buNone/>
            </a:pPr>
            <a:r>
              <a:rPr lang="en-US" sz="1500" dirty="0" smtClean="0">
                <a:latin typeface="Consolas" pitchFamily="49" charset="0"/>
              </a:rPr>
              <a:t>             </a:t>
            </a:r>
            <a:r>
              <a:rPr lang="en-US" sz="1500" dirty="0" err="1" smtClean="0">
                <a:latin typeface="Consolas" pitchFamily="49" charset="0"/>
              </a:rPr>
              <a:t>TaskName</a:t>
            </a:r>
            <a:r>
              <a:rPr lang="en-US" sz="1500" dirty="0" smtClean="0">
                <a:latin typeface="Consolas" pitchFamily="49" charset="0"/>
              </a:rPr>
              <a:t>="</a:t>
            </a:r>
            <a:r>
              <a:rPr lang="en-US" sz="1500" dirty="0" err="1" smtClean="0">
                <a:latin typeface="Consolas" pitchFamily="49" charset="0"/>
              </a:rPr>
              <a:t>ReplaceInFile</a:t>
            </a:r>
            <a:r>
              <a:rPr lang="en-US" sz="1500" dirty="0" smtClean="0">
                <a:latin typeface="Consolas" pitchFamily="49" charset="0"/>
              </a:rPr>
              <a:t>"/&gt;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 descr="C:\Data\Ibrahim\MSBuild\MyPresentations\JaxDUG_0108\images\img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219200"/>
            <a:ext cx="2286000" cy="53879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705600" y="5486400"/>
            <a:ext cx="19812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 with Visual Studio</a:t>
            </a:r>
            <a:endParaRPr lang="en-US" dirty="0"/>
          </a:p>
        </p:txBody>
      </p:sp>
      <p:pic>
        <p:nvPicPr>
          <p:cNvPr id="1026" name="Picture 2" descr="C:\Data\Ibrahim\MSBuild\MyPresentations\JaxDUG_0108\images\img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19200"/>
            <a:ext cx="5684838" cy="398621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810000" y="2133600"/>
            <a:ext cx="23622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10000" y="2971800"/>
            <a:ext cx="1981200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33800" y="3581400"/>
            <a:ext cx="23622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ne Callout 1 (Accent Bar) 8"/>
          <p:cNvSpPr/>
          <p:nvPr/>
        </p:nvSpPr>
        <p:spPr>
          <a:xfrm>
            <a:off x="5715000" y="2590800"/>
            <a:ext cx="3429000" cy="304800"/>
          </a:xfrm>
          <a:prstGeom prst="accentCallout1">
            <a:avLst>
              <a:gd name="adj1" fmla="val 34375"/>
              <a:gd name="adj2" fmla="val -277"/>
              <a:gd name="adj3" fmla="val 112500"/>
              <a:gd name="adj4" fmla="val -38333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Points to script in output directory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MSBuild Sample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828800"/>
            <a:ext cx="7772400" cy="4572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&lt;Project </a:t>
            </a:r>
            <a:r>
              <a:rPr lang="en-US" dirty="0" err="1" smtClean="0">
                <a:latin typeface="Consolas" pitchFamily="49" charset="0"/>
              </a:rPr>
              <a:t>xmlns</a:t>
            </a:r>
            <a:r>
              <a:rPr lang="en-US" dirty="0" smtClean="0">
                <a:latin typeface="Consolas" pitchFamily="49" charset="0"/>
              </a:rPr>
              <a:t>="http://schemas.microsoft.com/developer/msbuild/2003"&gt;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</a:t>
            </a:r>
            <a:r>
              <a:rPr lang="en-US" dirty="0" err="1" smtClean="0">
                <a:latin typeface="Consolas" pitchFamily="49" charset="0"/>
              </a:rPr>
              <a:t>PropertyGroup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&lt;Configuration&gt;Release&lt;/Configuration&gt;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</a:t>
            </a:r>
            <a:r>
              <a:rPr lang="en-US" dirty="0" err="1" smtClean="0">
                <a:latin typeface="Consolas" pitchFamily="49" charset="0"/>
              </a:rPr>
              <a:t>PropertyGroup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</a:t>
            </a:r>
            <a:r>
              <a:rPr lang="en-US" dirty="0" err="1" smtClean="0">
                <a:latin typeface="Consolas" pitchFamily="49" charset="0"/>
              </a:rPr>
              <a:t>ItemGroup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&lt;Content Include="</a:t>
            </a:r>
            <a:r>
              <a:rPr lang="en-US" dirty="0" err="1" smtClean="0">
                <a:latin typeface="Consolas" pitchFamily="49" charset="0"/>
              </a:rPr>
              <a:t>HelloWorld.proj</a:t>
            </a:r>
            <a:r>
              <a:rPr lang="en-US" dirty="0" smtClean="0">
                <a:latin typeface="Consolas" pitchFamily="49" charset="0"/>
              </a:rPr>
              <a:t>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</a:t>
            </a:r>
            <a:r>
              <a:rPr lang="en-US" dirty="0" err="1" smtClean="0">
                <a:latin typeface="Consolas" pitchFamily="49" charset="0"/>
              </a:rPr>
              <a:t>ItemGroup</a:t>
            </a:r>
            <a:r>
              <a:rPr lang="en-US" dirty="0" smtClean="0">
                <a:latin typeface="Consolas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&lt;Target Name="</a:t>
            </a:r>
            <a:r>
              <a:rPr lang="en-US" dirty="0" err="1" smtClean="0">
                <a:latin typeface="Consolas" pitchFamily="49" charset="0"/>
              </a:rPr>
              <a:t>PrintContent</a:t>
            </a:r>
            <a:r>
              <a:rPr lang="en-US" dirty="0" smtClean="0">
                <a:latin typeface="Consolas" pitchFamily="49" charset="0"/>
              </a:rPr>
              <a:t>"&gt;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Text="Configuration: $(Configuration)"/&gt;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  &lt;Message Text="Content: @(Content)"/&gt;</a:t>
            </a:r>
          </a:p>
          <a:p>
            <a:pPr>
              <a:buNone/>
            </a:pPr>
            <a:r>
              <a:rPr lang="fr-FR" dirty="0" smtClean="0">
                <a:latin typeface="Consolas" pitchFamily="49" charset="0"/>
              </a:rPr>
              <a:t>    &lt;Message </a:t>
            </a:r>
            <a:r>
              <a:rPr lang="fr-FR" dirty="0" err="1" smtClean="0">
                <a:latin typeface="Consolas" pitchFamily="49" charset="0"/>
              </a:rPr>
              <a:t>Text</a:t>
            </a:r>
            <a:r>
              <a:rPr lang="fr-FR" dirty="0" smtClean="0">
                <a:latin typeface="Consolas" pitchFamily="49" charset="0"/>
              </a:rPr>
              <a:t>="Content: @(Content-&gt;'%(</a:t>
            </a:r>
            <a:r>
              <a:rPr lang="fr-FR" dirty="0" err="1" smtClean="0">
                <a:latin typeface="Consolas" pitchFamily="49" charset="0"/>
              </a:rPr>
              <a:t>FullPath</a:t>
            </a:r>
            <a:r>
              <a:rPr lang="fr-FR" dirty="0" smtClean="0">
                <a:latin typeface="Consolas" pitchFamily="49" charset="0"/>
              </a:rPr>
              <a:t>)')"/&gt;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&lt;/Target&gt;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</a:rPr>
              <a:t>&lt;/Project&gt;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1430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Sample MSBuild File </a:t>
            </a:r>
            <a:r>
              <a:rPr lang="en-US" i="1" dirty="0" smtClean="0"/>
              <a:t>(Overview01.proj)</a:t>
            </a:r>
            <a:endParaRPr lang="en-US" i="1" dirty="0"/>
          </a:p>
        </p:txBody>
      </p:sp>
      <p:sp>
        <p:nvSpPr>
          <p:cNvPr id="8" name="Rounded Rectangle 7"/>
          <p:cNvSpPr/>
          <p:nvPr/>
        </p:nvSpPr>
        <p:spPr>
          <a:xfrm>
            <a:off x="1143000" y="2209800"/>
            <a:ext cx="4267200" cy="990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86400" y="2209800"/>
            <a:ext cx="18288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Key /  Value pairs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143000" y="3276600"/>
            <a:ext cx="3962400" cy="990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1219200" y="4343400"/>
            <a:ext cx="5410200" cy="1447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1447800" y="4648200"/>
            <a:ext cx="4953000" cy="3048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257800" y="3276600"/>
            <a:ext cx="22098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Usually refers to files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19800" y="3886200"/>
            <a:ext cx="25146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Targets consist of  tasks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Source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msbuildtasks.tigris.org</a:t>
            </a:r>
          </a:p>
          <a:p>
            <a:r>
              <a:rPr lang="en-US" dirty="0" smtClean="0"/>
              <a:t>Over 50 tasks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codeplex.com/</a:t>
            </a:r>
            <a:r>
              <a:rPr lang="en-US" dirty="0" err="1" smtClean="0"/>
              <a:t>sdctasks</a:t>
            </a:r>
            <a:endParaRPr lang="en-US" dirty="0" smtClean="0"/>
          </a:p>
          <a:p>
            <a:r>
              <a:rPr lang="en-US" dirty="0" smtClean="0"/>
              <a:t>Over 300 tasks!</a:t>
            </a:r>
          </a:p>
          <a:p>
            <a:r>
              <a:rPr lang="en-US" dirty="0" smtClean="0"/>
              <a:t>Created by Microsoft UK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codeplex.com/</a:t>
            </a:r>
            <a:r>
              <a:rPr lang="en-US" dirty="0" err="1" smtClean="0"/>
              <a:t>sedodream</a:t>
            </a:r>
            <a:endParaRPr lang="en-US" dirty="0" smtClean="0"/>
          </a:p>
          <a:p>
            <a:r>
              <a:rPr lang="en-US" dirty="0" smtClean="0"/>
              <a:t>Over 15 tasks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Line Callout 1 3"/>
          <p:cNvSpPr/>
          <p:nvPr/>
        </p:nvSpPr>
        <p:spPr>
          <a:xfrm>
            <a:off x="5715000" y="228600"/>
            <a:ext cx="3276600" cy="1524000"/>
          </a:xfrm>
          <a:prstGeom prst="borderCallout1">
            <a:avLst>
              <a:gd name="adj1" fmla="val 20308"/>
              <a:gd name="adj2" fmla="val 365"/>
              <a:gd name="adj3" fmla="val 112500"/>
              <a:gd name="adj4" fmla="val -3833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FileUpload</a:t>
            </a:r>
            <a:r>
              <a:rPr lang="en-US" dirty="0" smtClean="0"/>
              <a:t>     Sleep</a:t>
            </a:r>
          </a:p>
          <a:p>
            <a:r>
              <a:rPr lang="en-US" dirty="0" err="1" smtClean="0"/>
              <a:t>FxCop</a:t>
            </a:r>
            <a:r>
              <a:rPr lang="en-US" dirty="0" smtClean="0"/>
              <a:t>              </a:t>
            </a:r>
            <a:r>
              <a:rPr lang="en-US" dirty="0" err="1" smtClean="0"/>
              <a:t>SqlExecute</a:t>
            </a:r>
            <a:endParaRPr lang="en-US" dirty="0" smtClean="0"/>
          </a:p>
          <a:p>
            <a:r>
              <a:rPr lang="en-US" dirty="0" err="1" smtClean="0"/>
              <a:t>NUnit</a:t>
            </a:r>
            <a:r>
              <a:rPr lang="en-US" dirty="0" smtClean="0"/>
              <a:t>               </a:t>
            </a:r>
            <a:r>
              <a:rPr lang="en-US" dirty="0" err="1" smtClean="0"/>
              <a:t>Svn</a:t>
            </a:r>
            <a:r>
              <a:rPr lang="en-US" dirty="0" smtClean="0"/>
              <a:t> related tasks</a:t>
            </a:r>
          </a:p>
          <a:p>
            <a:r>
              <a:rPr lang="en-US" dirty="0" err="1" smtClean="0"/>
              <a:t>NDoc</a:t>
            </a:r>
            <a:r>
              <a:rPr lang="en-US" dirty="0" smtClean="0"/>
              <a:t>                VSS related tasks</a:t>
            </a:r>
          </a:p>
          <a:p>
            <a:r>
              <a:rPr lang="en-US" dirty="0" smtClean="0"/>
              <a:t>Zip                     IIS related tasks</a:t>
            </a:r>
            <a:endParaRPr lang="en-US" dirty="0">
              <a:latin typeface="MS LineDraw" pitchFamily="49" charset="2"/>
            </a:endParaRPr>
          </a:p>
        </p:txBody>
      </p:sp>
      <p:sp>
        <p:nvSpPr>
          <p:cNvPr id="5" name="Line Callout 1 4"/>
          <p:cNvSpPr/>
          <p:nvPr/>
        </p:nvSpPr>
        <p:spPr>
          <a:xfrm>
            <a:off x="5105400" y="2362200"/>
            <a:ext cx="3276600" cy="1524000"/>
          </a:xfrm>
          <a:prstGeom prst="borderCallout1">
            <a:avLst>
              <a:gd name="adj1" fmla="val 20308"/>
              <a:gd name="adj2" fmla="val 365"/>
              <a:gd name="adj3" fmla="val 112500"/>
              <a:gd name="adj4" fmla="val -3833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CreateGuid</a:t>
            </a:r>
            <a:r>
              <a:rPr lang="en-US" dirty="0" smtClean="0"/>
              <a:t>         </a:t>
            </a:r>
            <a:r>
              <a:rPr lang="en-US" dirty="0" err="1" smtClean="0"/>
              <a:t>Tfs</a:t>
            </a:r>
            <a:r>
              <a:rPr lang="en-US" dirty="0" smtClean="0"/>
              <a:t> tasks</a:t>
            </a:r>
          </a:p>
          <a:p>
            <a:r>
              <a:rPr lang="en-US" dirty="0" err="1" smtClean="0"/>
              <a:t>Msi.Install</a:t>
            </a:r>
            <a:r>
              <a:rPr lang="en-US" dirty="0" smtClean="0"/>
              <a:t>            Source safe</a:t>
            </a:r>
          </a:p>
          <a:p>
            <a:r>
              <a:rPr lang="en-US" dirty="0" err="1" smtClean="0"/>
              <a:t>CreateKey</a:t>
            </a:r>
            <a:r>
              <a:rPr lang="en-US" dirty="0" smtClean="0"/>
              <a:t>           </a:t>
            </a:r>
            <a:r>
              <a:rPr lang="en-US" dirty="0" err="1" smtClean="0"/>
              <a:t>Sql</a:t>
            </a:r>
            <a:r>
              <a:rPr lang="en-US" dirty="0" smtClean="0"/>
              <a:t> server</a:t>
            </a:r>
          </a:p>
          <a:p>
            <a:r>
              <a:rPr lang="en-US" dirty="0" err="1" smtClean="0"/>
              <a:t>DeleteKey</a:t>
            </a:r>
            <a:r>
              <a:rPr lang="en-US" dirty="0" smtClean="0"/>
              <a:t>           FTP</a:t>
            </a:r>
          </a:p>
          <a:p>
            <a:r>
              <a:rPr lang="en-US" dirty="0" smtClean="0"/>
              <a:t>Source Depot     </a:t>
            </a:r>
            <a:r>
              <a:rPr lang="en-US" dirty="0" err="1" smtClean="0"/>
              <a:t>Wix</a:t>
            </a:r>
            <a:endParaRPr lang="en-US" dirty="0">
              <a:latin typeface="MS LineDraw" pitchFamily="49" charset="2"/>
            </a:endParaRPr>
          </a:p>
        </p:txBody>
      </p:sp>
      <p:sp>
        <p:nvSpPr>
          <p:cNvPr id="6" name="Line Callout 1 5"/>
          <p:cNvSpPr/>
          <p:nvPr/>
        </p:nvSpPr>
        <p:spPr>
          <a:xfrm>
            <a:off x="5334000" y="4495800"/>
            <a:ext cx="1905000" cy="1219200"/>
          </a:xfrm>
          <a:prstGeom prst="borderCallout1">
            <a:avLst>
              <a:gd name="adj1" fmla="val 20308"/>
              <a:gd name="adj2" fmla="val 365"/>
              <a:gd name="adj3" fmla="val 65156"/>
              <a:gd name="adj4" fmla="val -5106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ReplaceInFile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ReplaceInText</a:t>
            </a:r>
            <a:endParaRPr lang="en-US" dirty="0" smtClean="0"/>
          </a:p>
          <a:p>
            <a:r>
              <a:rPr lang="en-US" dirty="0" err="1" smtClean="0"/>
              <a:t>TempFile</a:t>
            </a:r>
            <a:endParaRPr lang="en-US" dirty="0" smtClean="0"/>
          </a:p>
          <a:p>
            <a:r>
              <a:rPr lang="en-US" dirty="0" err="1" smtClean="0"/>
              <a:t>GetDate</a:t>
            </a:r>
            <a:endParaRPr lang="en-US" dirty="0">
              <a:latin typeface="MS LineDraw" pitchFamily="49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Inside MSBuild</a:t>
            </a:r>
            <a:r>
              <a:rPr lang="en-US" dirty="0" smtClean="0"/>
              <a:t> : MSDN 06/2006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WiX Tricks</a:t>
            </a:r>
            <a:r>
              <a:rPr lang="en-US" dirty="0" smtClean="0"/>
              <a:t> : MSDN 03/2007</a:t>
            </a:r>
          </a:p>
          <a:p>
            <a:pPr>
              <a:buNone/>
            </a:pPr>
            <a:r>
              <a:rPr lang="en-US" dirty="0" smtClean="0"/>
              <a:t>Deploying .NET Applications (</a:t>
            </a:r>
            <a:r>
              <a:rPr lang="en-US" dirty="0" err="1" smtClean="0"/>
              <a:t>Apress</a:t>
            </a:r>
            <a:r>
              <a:rPr lang="en-US" dirty="0" smtClean="0"/>
              <a:t> 05/2006)</a:t>
            </a:r>
          </a:p>
          <a:p>
            <a:pPr>
              <a:buNone/>
            </a:pPr>
            <a:r>
              <a:rPr lang="en-US" dirty="0" smtClean="0"/>
              <a:t>My blog : </a:t>
            </a:r>
            <a:r>
              <a:rPr lang="en-US" dirty="0" smtClean="0">
                <a:hlinkClick r:id="rId4"/>
              </a:rPr>
              <a:t>www.sedodream.com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MSBuild Team Blog : blogs.msdn.com/</a:t>
            </a:r>
            <a:r>
              <a:rPr lang="en-US" dirty="0" err="1" smtClean="0"/>
              <a:t>msbuild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MSBuild Forum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6"/>
              </a:rPr>
              <a:t>MSDN Reference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MSBuild </a:t>
            </a:r>
            <a:r>
              <a:rPr lang="en-US" dirty="0" smtClean="0"/>
              <a:t>Sample Result</a:t>
            </a:r>
            <a:endParaRPr lang="en-US" dirty="0"/>
          </a:p>
        </p:txBody>
      </p:sp>
      <p:pic>
        <p:nvPicPr>
          <p:cNvPr id="5" name="Content Placeholder 4" descr="img0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0600" y="1424474"/>
            <a:ext cx="7620000" cy="49763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 Shipped with MSBuild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0" y="1524000"/>
          <a:ext cx="800100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  <a:gridCol w="2667000"/>
                <a:gridCol w="2667000"/>
              </a:tblGrid>
              <a:tr h="3429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AL</a:t>
                      </a:r>
                    </a:p>
                    <a:p>
                      <a:r>
                        <a:rPr lang="en-US" sz="1400" dirty="0" err="1" smtClean="0"/>
                        <a:t>AspNetCompiler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AssignCulture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CallTarget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CombinePath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ConvertToAbsolutePath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Copy</a:t>
                      </a:r>
                    </a:p>
                    <a:p>
                      <a:r>
                        <a:rPr lang="en-US" sz="1400" dirty="0" err="1" smtClean="0"/>
                        <a:t>CreateItem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CreateProperty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Csc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Delete</a:t>
                      </a:r>
                    </a:p>
                    <a:p>
                      <a:r>
                        <a:rPr lang="en-US" sz="1400" dirty="0" smtClean="0"/>
                        <a:t>Error</a:t>
                      </a:r>
                    </a:p>
                    <a:p>
                      <a:r>
                        <a:rPr lang="en-US" sz="1400" dirty="0" smtClean="0"/>
                        <a:t>Exec</a:t>
                      </a:r>
                    </a:p>
                    <a:p>
                      <a:r>
                        <a:rPr lang="en-US" sz="1400" dirty="0" err="1" smtClean="0"/>
                        <a:t>FindUnderPath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GenerateApplicationManifest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GenerateBootstrapper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GenerateDeploymentManifest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GenerateResource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GetAssemblyIdentity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GetFrameworkPath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GetFrameworkSdkPath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LC</a:t>
                      </a:r>
                    </a:p>
                    <a:p>
                      <a:r>
                        <a:rPr lang="en-US" sz="1400" dirty="0" err="1" smtClean="0"/>
                        <a:t>MakeDir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Message</a:t>
                      </a:r>
                    </a:p>
                    <a:p>
                      <a:r>
                        <a:rPr lang="en-US" sz="1400" dirty="0" smtClean="0"/>
                        <a:t>MSBuild</a:t>
                      </a:r>
                    </a:p>
                    <a:p>
                      <a:r>
                        <a:rPr lang="en-US" sz="1400" dirty="0" err="1" smtClean="0"/>
                        <a:t>ReadLinesFromFile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RegisterAssembly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RemoveDir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RemoveDuplicates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ResolveAssemblyReference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ResolveComReference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ResolveKeySource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ResolveNativeReference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SGen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SignFile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Touch</a:t>
                      </a:r>
                    </a:p>
                    <a:p>
                      <a:r>
                        <a:rPr lang="en-US" sz="1400" dirty="0" err="1" smtClean="0"/>
                        <a:t>UnregisterAssembly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Vbc</a:t>
                      </a:r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VCBuild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Warning</a:t>
                      </a:r>
                    </a:p>
                    <a:p>
                      <a:r>
                        <a:rPr lang="en-US" sz="1400" dirty="0" err="1" smtClean="0"/>
                        <a:t>WriteLinesToFile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5421868"/>
            <a:ext cx="80010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MSDN: </a:t>
            </a:r>
            <a:r>
              <a:rPr lang="en-US" dirty="0" smtClean="0">
                <a:hlinkClick r:id="rId3"/>
              </a:rPr>
              <a:t>http://msdn2.microsoft.com/en-us/library/7z253716.aspx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VS to Edit MSBuild 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Visual Studio provides Intellisense on MSBuild files!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How to edit using Visual Studio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Right click on project in solution explorer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Select Unload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smtClean="0"/>
              <a:t>Right click and pick </a:t>
            </a:r>
            <a:r>
              <a:rPr lang="en-US" i="1" dirty="0" smtClean="0"/>
              <a:t>Edit</a:t>
            </a:r>
            <a:endParaRPr lang="en-US" i="1" dirty="0"/>
          </a:p>
        </p:txBody>
      </p:sp>
      <p:grpSp>
        <p:nvGrpSpPr>
          <p:cNvPr id="6" name="Group 5"/>
          <p:cNvGrpSpPr/>
          <p:nvPr/>
        </p:nvGrpSpPr>
        <p:grpSpPr>
          <a:xfrm>
            <a:off x="5334000" y="3810000"/>
            <a:ext cx="3269323" cy="2834932"/>
            <a:chOff x="2594438" y="1744834"/>
            <a:chExt cx="3955123" cy="3368332"/>
          </a:xfrm>
        </p:grpSpPr>
        <p:pic>
          <p:nvPicPr>
            <p:cNvPr id="4" name="Picture 3" descr="img0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4438" y="1744834"/>
              <a:ext cx="3955123" cy="3368332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4572000" y="4191000"/>
              <a:ext cx="1905000" cy="3048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img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4343400"/>
            <a:ext cx="1950889" cy="135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Customization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3 Common Methods</a:t>
            </a:r>
          </a:p>
          <a:p>
            <a:pPr lvl="1"/>
            <a:endParaRPr lang="en-US" i="1" dirty="0" smtClean="0"/>
          </a:p>
          <a:p>
            <a:r>
              <a:rPr lang="en-US" dirty="0" smtClean="0"/>
              <a:t>Legacy build events</a:t>
            </a:r>
          </a:p>
          <a:p>
            <a:pPr lvl="1"/>
            <a:r>
              <a:rPr lang="en-US" dirty="0" smtClean="0"/>
              <a:t>Only for backwards compatibility</a:t>
            </a:r>
          </a:p>
          <a:p>
            <a:pPr lvl="1"/>
            <a:r>
              <a:rPr lang="en-US" dirty="0" smtClean="0"/>
              <a:t>These are really properties in MSBuild</a:t>
            </a:r>
          </a:p>
          <a:p>
            <a:r>
              <a:rPr lang="en-US" dirty="0" smtClean="0"/>
              <a:t>Overriding pre-defined targets</a:t>
            </a:r>
          </a:p>
          <a:p>
            <a:pPr lvl="1"/>
            <a:r>
              <a:rPr lang="en-US" dirty="0" smtClean="0"/>
              <a:t>Simplest suggested solution</a:t>
            </a:r>
          </a:p>
          <a:p>
            <a:r>
              <a:rPr lang="en-US" dirty="0" smtClean="0"/>
              <a:t>Extending the target dependencies</a:t>
            </a:r>
          </a:p>
          <a:p>
            <a:pPr lvl="1"/>
            <a:r>
              <a:rPr lang="en-US" dirty="0" smtClean="0"/>
              <a:t>Most robust solution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Overridable Targets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2133600"/>
          <a:ext cx="6096000" cy="25958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BeforeBuild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AfterPublish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AfterBuild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BeforeResolveReferences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BeforeRebuild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AfterResolveReferences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AfterRebuild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BeforeCompile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BeforeClean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AfterCompile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AfterClean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BeforeResGen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BeforePublish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AfterResGen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1230868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targets are declared specifically to be overridden.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19200" y="5562600"/>
            <a:ext cx="736451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More Info : </a:t>
            </a:r>
            <a:r>
              <a:rPr lang="en-US" dirty="0" smtClean="0">
                <a:hlinkClick r:id="rId3"/>
              </a:rPr>
              <a:t>http://blogs.msdn.com/msbuild/archive/2005/11/23/496396.aspx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Properties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1676400"/>
          <a:ext cx="7162800" cy="3962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81400"/>
                <a:gridCol w="3581400"/>
              </a:tblGrid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CompileLicxFilesDependsOn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PublishOnlyDependsOn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CoreBuildDependsOn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RebuildDependsOn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CoreCleanDependsOn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ResGenDependsOn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CoreCompileDependsOn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ResolveAssemblyReferencesDependsOn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CreateManifestResourceNamesDependsOn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ResolveReferencesDependsOn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CreateSatelliteAssembliesDependsOn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RunDependsOn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GetRedistListsDependsOn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UnmanagedRegistrationDependsOn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PostBuildEventDependsOn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UnmanagedUnregistrationDependsOn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PreBuildEventDependsOn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BuiltProjectOutputGroupDependsOn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PrepareForBuildDependsOn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DebugSymbolsProjectOutputGroupDependsOn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PrepareForRunDependsOn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DocumentationProjectOutputGroupDependsOn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PrepareResourceNamesDependsOn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SatelliteDllsProjectOutputGroupDependsOn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PrepareResourcesDependsOn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SourceFilesProjectOutputGroupDependsOn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PublishBuildDependsOn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ContentFilesProjectOutputGroupDependsOn</a:t>
                      </a:r>
                      <a:endParaRPr lang="en-US" sz="1400" dirty="0"/>
                    </a:p>
                  </a:txBody>
                  <a:tcPr marL="0" marR="0" marT="0" marB="0"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PublishDependsOn</a:t>
                      </a:r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6800" y="12192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properties can be modified to extend the build process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5867400"/>
            <a:ext cx="738144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More info : </a:t>
            </a:r>
            <a:r>
              <a:rPr lang="en-US" dirty="0" smtClean="0">
                <a:hlinkClick r:id="rId2"/>
              </a:rPr>
              <a:t>http://blogs.msdn.com/msbuild/archive/2006/02/10/528822.aspx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sbuild01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msbuild01</Template>
  <TotalTime>0</TotalTime>
  <Words>1981</Words>
  <Application>Microsoft Office PowerPoint</Application>
  <PresentationFormat>On-screen Show (4:3)</PresentationFormat>
  <Paragraphs>506</Paragraphs>
  <Slides>31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msbuild01</vt:lpstr>
      <vt:lpstr>MSBuild</vt:lpstr>
      <vt:lpstr>What is MSBuild?</vt:lpstr>
      <vt:lpstr>MSBuild Sample</vt:lpstr>
      <vt:lpstr>MSBuild Sample Result</vt:lpstr>
      <vt:lpstr>Tasks Shipped with MSBuild</vt:lpstr>
      <vt:lpstr>Use VS to Edit MSBuild Files</vt:lpstr>
      <vt:lpstr>Build Customization</vt:lpstr>
      <vt:lpstr>Overridable Targets</vt:lpstr>
      <vt:lpstr>Dependency Properties</vt:lpstr>
      <vt:lpstr>Build Customization - sample</vt:lpstr>
      <vt:lpstr>Build Customization – Sample 2</vt:lpstr>
      <vt:lpstr>Reserved Properties</vt:lpstr>
      <vt:lpstr>MSBuild Items</vt:lpstr>
      <vt:lpstr>Well-known Metadata</vt:lpstr>
      <vt:lpstr>Well-known Metadata</vt:lpstr>
      <vt:lpstr>Batching</vt:lpstr>
      <vt:lpstr>Batching Sample 1</vt:lpstr>
      <vt:lpstr>Batching Sample 1</vt:lpstr>
      <vt:lpstr>Batching Sample 2</vt:lpstr>
      <vt:lpstr>Batching Sample 2</vt:lpstr>
      <vt:lpstr>Batching Sample 2</vt:lpstr>
      <vt:lpstr>Compartmentalizing targets</vt:lpstr>
      <vt:lpstr>Reusable targets</vt:lpstr>
      <vt:lpstr>Custom Tasks</vt:lpstr>
      <vt:lpstr>Task input/output</vt:lpstr>
      <vt:lpstr>Task Class Diagram</vt:lpstr>
      <vt:lpstr>Debugging tasks</vt:lpstr>
      <vt:lpstr>Debugging with Visual Studio</vt:lpstr>
      <vt:lpstr>Debugging with Visual Studio</vt:lpstr>
      <vt:lpstr>Open Source Tasks</vt:lpstr>
      <vt:lpstr>Resources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2007-12-30T16:47:49Z</dcterms:created>
  <dcterms:modified xsi:type="dcterms:W3CDTF">2008-01-17T06:35:20Z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